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ppt/tags/tag5.xml" ContentType="application/vnd.openxmlformats-officedocument.presentationml.tags+xml"/>
  <Override PartName="/ppt/notesSlides/notesSlide1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60"/>
  </p:notesMasterIdLst>
  <p:sldIdLst>
    <p:sldId id="619" r:id="rId2"/>
    <p:sldId id="636" r:id="rId3"/>
    <p:sldId id="542" r:id="rId4"/>
    <p:sldId id="543" r:id="rId5"/>
    <p:sldId id="635" r:id="rId6"/>
    <p:sldId id="638" r:id="rId7"/>
    <p:sldId id="620" r:id="rId8"/>
    <p:sldId id="586" r:id="rId9"/>
    <p:sldId id="551" r:id="rId10"/>
    <p:sldId id="591" r:id="rId11"/>
    <p:sldId id="589" r:id="rId12"/>
    <p:sldId id="590" r:id="rId13"/>
    <p:sldId id="587" r:id="rId14"/>
    <p:sldId id="582" r:id="rId15"/>
    <p:sldId id="583" r:id="rId16"/>
    <p:sldId id="578" r:id="rId17"/>
    <p:sldId id="588" r:id="rId18"/>
    <p:sldId id="584" r:id="rId19"/>
    <p:sldId id="585" r:id="rId20"/>
    <p:sldId id="592" r:id="rId21"/>
    <p:sldId id="593" r:id="rId22"/>
    <p:sldId id="595" r:id="rId23"/>
    <p:sldId id="594" r:id="rId24"/>
    <p:sldId id="596" r:id="rId25"/>
    <p:sldId id="600" r:id="rId26"/>
    <p:sldId id="597" r:id="rId27"/>
    <p:sldId id="599" r:id="rId28"/>
    <p:sldId id="601" r:id="rId29"/>
    <p:sldId id="598" r:id="rId30"/>
    <p:sldId id="606" r:id="rId31"/>
    <p:sldId id="603" r:id="rId32"/>
    <p:sldId id="604" r:id="rId33"/>
    <p:sldId id="605" r:id="rId34"/>
    <p:sldId id="607" r:id="rId35"/>
    <p:sldId id="608" r:id="rId36"/>
    <p:sldId id="609" r:id="rId37"/>
    <p:sldId id="610" r:id="rId38"/>
    <p:sldId id="611" r:id="rId39"/>
    <p:sldId id="613" r:id="rId40"/>
    <p:sldId id="612" r:id="rId41"/>
    <p:sldId id="614" r:id="rId42"/>
    <p:sldId id="615" r:id="rId43"/>
    <p:sldId id="616" r:id="rId44"/>
    <p:sldId id="639" r:id="rId45"/>
    <p:sldId id="621" r:id="rId46"/>
    <p:sldId id="622" r:id="rId47"/>
    <p:sldId id="623" r:id="rId48"/>
    <p:sldId id="567" r:id="rId49"/>
    <p:sldId id="625" r:id="rId50"/>
    <p:sldId id="626" r:id="rId51"/>
    <p:sldId id="627" r:id="rId52"/>
    <p:sldId id="628" r:id="rId53"/>
    <p:sldId id="629" r:id="rId54"/>
    <p:sldId id="630" r:id="rId55"/>
    <p:sldId id="689" r:id="rId56"/>
    <p:sldId id="688" r:id="rId57"/>
    <p:sldId id="631" r:id="rId58"/>
    <p:sldId id="549" r:id="rId5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130A"/>
    <a:srgbClr val="1C2B13"/>
    <a:srgbClr val="000000"/>
    <a:srgbClr val="7B3907"/>
    <a:srgbClr val="811A01"/>
    <a:srgbClr val="312017"/>
    <a:srgbClr val="4D3324"/>
    <a:srgbClr val="36351B"/>
    <a:srgbClr val="202010"/>
    <a:srgbClr val="5A5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31" autoAdjust="0"/>
    <p:restoredTop sz="92677" autoAdjust="0"/>
  </p:normalViewPr>
  <p:slideViewPr>
    <p:cSldViewPr>
      <p:cViewPr varScale="1">
        <p:scale>
          <a:sx n="68" d="100"/>
          <a:sy n="68" d="100"/>
        </p:scale>
        <p:origin x="69" y="5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34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d5c41c3ac8bf082f" providerId="LiveId" clId="{A604E5C7-1B3E-4AAB-9189-36A8C1EEB1FC}"/>
    <pc:docChg chg="delSld">
      <pc:chgData name="" userId="d5c41c3ac8bf082f" providerId="LiveId" clId="{A604E5C7-1B3E-4AAB-9189-36A8C1EEB1FC}" dt="2018-03-20T04:37:16.306" v="1" actId="2696"/>
      <pc:docMkLst>
        <pc:docMk/>
      </pc:docMkLst>
      <pc:sldChg chg="del">
        <pc:chgData name="" userId="d5c41c3ac8bf082f" providerId="LiveId" clId="{A604E5C7-1B3E-4AAB-9189-36A8C1EEB1FC}" dt="2018-03-20T04:36:17.118" v="0" actId="2696"/>
        <pc:sldMkLst>
          <pc:docMk/>
          <pc:sldMk cId="948095821" sldId="632"/>
        </pc:sldMkLst>
      </pc:sldChg>
      <pc:sldChg chg="del">
        <pc:chgData name="" userId="d5c41c3ac8bf082f" providerId="LiveId" clId="{A604E5C7-1B3E-4AAB-9189-36A8C1EEB1FC}" dt="2018-03-20T04:37:16.306" v="1" actId="2696"/>
        <pc:sldMkLst>
          <pc:docMk/>
          <pc:sldMk cId="2460254681" sldId="63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98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FFDE6FEB-1DB4-4B96-A71B-DEBF00666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434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99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63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335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1415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2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60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046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1391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1350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1446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73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06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36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85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687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288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18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95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039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2559050"/>
          </a:xfrm>
        </p:spPr>
        <p:txBody>
          <a:bodyPr anchorCtr="1"/>
          <a:lstStyle>
            <a:lvl1pPr algn="ctr">
              <a:defRPr sz="62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6576" y="6248400"/>
            <a:ext cx="2054225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1" y="6248400"/>
            <a:ext cx="2887663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8150" y="6257925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97186C-7102-45BE-802D-5458F872B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2809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FC779-5320-4339-B40D-2998B87616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1448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73077"/>
            <a:ext cx="2038350" cy="5394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73077"/>
            <a:ext cx="5962650" cy="5394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1A845-6091-49F2-BD10-BCC55055D7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2282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F9104-8CA7-4AED-B18C-98D80BA00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7263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779AB-4534-40E0-86F6-D092BE480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2440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C04D2-92A6-43BF-843E-74691BE10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2916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E0D37-F697-4A0B-8292-7F5B6D138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6622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46BAE-D8A3-4D96-97D2-1F51610F0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1944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7448D-E00A-4712-9915-99B0B9A2A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763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50220-81BF-45D5-81BC-480B4E253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7273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F9FB7-BD3C-44BA-BE1E-142DFCFB4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610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DE428-8D34-4E2B-92FF-188F40E7B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9722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680B8-F6F5-406D-8197-66AB2E42E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8127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38200"/>
            <a:ext cx="9144000" cy="602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ransition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ampaignkerusso.org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campaignkerusso.org/?p=15367" TargetMode="External"/><Relationship Id="rId2" Type="http://schemas.openxmlformats.org/officeDocument/2006/relationships/hyperlink" Target="http://download.cnet.com/Free-YouTube-Downloader/3000-2071_4-7521943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mpaignkerusso.org/sonshinetent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u9bjPwwLgj0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microsoft.com/office/2007/relationships/hdphoto" Target="../media/hdphoto27.wdp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microsoft.com/office/2007/relationships/hdphoto" Target="../media/hdphoto29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microsoft.com/office/2007/relationships/hdphoto" Target="../media/hdphoto30.wdp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microsoft.com/office/2007/relationships/hdphoto" Target="../media/hdphoto31.wdp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microsoft.com/office/2007/relationships/hdphoto" Target="../media/hdphoto3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46.jpeg"/><Relationship Id="rId5" Type="http://schemas.openxmlformats.org/officeDocument/2006/relationships/hyperlink" Target="http://www.google.com/url?sa=i&amp;rct=j&amp;q=&amp;esrc=s&amp;frm=1&amp;source=images&amp;cd=&amp;cad=rja&amp;docid=vUlyUVPkx3tahM&amp;tbnid=TvPMI8r5l7_elM:&amp;ved=0CAUQjRw&amp;url=http://gentleshepherdbaptist.blogspot.com/2012/10/the-sinners-prayer.html&amp;ei=lfZxUffmJ6qp2QWoxICoDw&amp;psig=AFQjCNFfdshPKJq0Eh2gecVF8GOac5EGSQ&amp;ust=1366509573987640" TargetMode="External"/><Relationship Id="rId4" Type="http://schemas.openxmlformats.org/officeDocument/2006/relationships/image" Target="../media/image45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3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ristianbook.com/Christian/Books/product?event=AFF&amp;p=1198926&amp;item_no=777710" TargetMode="External"/><Relationship Id="rId7" Type="http://schemas.openxmlformats.org/officeDocument/2006/relationships/image" Target="../media/image55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hristianbook.com/Christian/Books/product?event=AFF&amp;p=1198926&amp;item_no=777776" TargetMode="External"/><Relationship Id="rId5" Type="http://schemas.microsoft.com/office/2007/relationships/hdphoto" Target="../media/hdphoto34.wdp"/><Relationship Id="rId4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5.wdp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ampaignkerusso.org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campaignkerusso.org/?p=15367" TargetMode="External"/><Relationship Id="rId2" Type="http://schemas.openxmlformats.org/officeDocument/2006/relationships/hyperlink" Target="http://download.cnet.com/Free-YouTube-Downloader/3000-2071_4-7521943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mpaignkerusso.org/sonshinetent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qeOU3jspOfk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4B3C1A-134E-4B86-AE4E-C5BF6438E7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1000"/>
                    </a14:imgEffect>
                    <a14:imgEffect>
                      <a14:colorTemperature colorTemp="2428"/>
                    </a14:imgEffect>
                    <a14:imgEffect>
                      <a14:saturation sat="199000"/>
                    </a14:imgEffect>
                    <a14:imgEffect>
                      <a14:brightnessContrast bright="8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01" t="13333" r="16399"/>
          <a:stretch/>
        </p:blipFill>
        <p:spPr>
          <a:xfrm>
            <a:off x="0" y="23036"/>
            <a:ext cx="6750737" cy="68349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2514600"/>
            <a:ext cx="4800600" cy="2362200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en-US" sz="9600" dirty="0">
                <a:ln w="50800">
                  <a:solidFill>
                    <a:schemeClr val="bg2"/>
                  </a:solidFill>
                </a:ln>
                <a:effectLst>
                  <a:glow rad="203200">
                    <a:srgbClr val="7CFFFF"/>
                  </a:glow>
                </a:effectLst>
              </a:rPr>
              <a:t>I Am New</a:t>
            </a:r>
            <a:br>
              <a:rPr lang="en-US" sz="44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10557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1AB0BE-BAEA-4DF6-B6EC-19A0B42A5D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7000"/>
                    </a14:imgEffect>
                    <a14:imgEffect>
                      <a14:colorTemperature colorTemp="6254"/>
                    </a14:imgEffect>
                    <a14:imgEffect>
                      <a14:saturation sat="164000"/>
                    </a14:imgEffect>
                    <a14:imgEffect>
                      <a14:brightnessContrast bright="-11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8"/>
          <a:stretch/>
        </p:blipFill>
        <p:spPr>
          <a:xfrm>
            <a:off x="0" y="-1"/>
            <a:ext cx="9152938" cy="68797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0" y="4724400"/>
            <a:ext cx="6096000" cy="2133600"/>
          </a:xfrm>
          <a:effectLst>
            <a:glow rad="127000">
              <a:srgbClr val="1E0000"/>
            </a:glow>
          </a:effectLst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sz="4400" dirty="0">
                <a:effectLst>
                  <a:glow rad="127000">
                    <a:srgbClr val="2A0000"/>
                  </a:glow>
                </a:effectLst>
              </a:rPr>
              <a:t>…and then, replacing undesirable traits with more desirable ones.</a:t>
            </a:r>
          </a:p>
          <a:p>
            <a:pPr marL="0" indent="0" algn="ctr">
              <a:buNone/>
            </a:pPr>
            <a:br>
              <a:rPr lang="en-US" sz="44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3727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2FBF5060-9063-4BF5-98B1-5DE2CD94C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colorTemperature colorTemp="6007"/>
                    </a14:imgEffect>
                    <a14:imgEffect>
                      <a14:saturation sat="164000"/>
                    </a14:imgEffect>
                    <a14:imgEffect>
                      <a14:brightnessContrast bright="16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191000"/>
            <a:ext cx="9144000" cy="2590800"/>
          </a:xfrm>
        </p:spPr>
        <p:txBody>
          <a:bodyPr vert="horz" wrap="square" lIns="9144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sz="4000" dirty="0">
                <a:effectLst>
                  <a:glow rad="127000">
                    <a:srgbClr val="2A0000"/>
                  </a:glow>
                </a:effectLst>
              </a:rPr>
              <a:t>Many people want to re-create themselves at a DNA level.</a:t>
            </a:r>
          </a:p>
          <a:p>
            <a:pPr marL="0" indent="0">
              <a:buNone/>
            </a:pPr>
            <a:r>
              <a:rPr lang="en-US" sz="4000" dirty="0">
                <a:effectLst>
                  <a:glow rad="127000">
                    <a:srgbClr val="2A0000"/>
                  </a:glow>
                </a:effectLst>
              </a:rPr>
              <a:t>But, they cannot change their inner man at the spiritual level.</a:t>
            </a:r>
          </a:p>
        </p:txBody>
      </p:sp>
    </p:spTree>
    <p:extLst>
      <p:ext uri="{BB962C8B-B14F-4D97-AF65-F5344CB8AC3E}">
        <p14:creationId xmlns:p14="http://schemas.microsoft.com/office/powerpoint/2010/main" val="162045883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n animal&#10;&#10;Description generated with high confidence">
            <a:extLst>
              <a:ext uri="{FF2B5EF4-FFF2-40B4-BE49-F238E27FC236}">
                <a16:creationId xmlns:a16="http://schemas.microsoft.com/office/drawing/2014/main" id="{10DAC812-432A-43FB-98B5-28B3EB91AF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  <a14:imgEffect>
                      <a14:colorTemperature colorTemp="9958"/>
                    </a14:imgEffect>
                    <a14:imgEffect>
                      <a14:saturation sat="174000"/>
                    </a14:imgEffect>
                    <a14:imgEffect>
                      <a14:brightnessContrast bright="6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3" r="941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810000"/>
            <a:ext cx="8991600" cy="3021725"/>
          </a:xfrm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sz="3600" dirty="0">
                <a:effectLst>
                  <a:glow rad="127000">
                    <a:srgbClr val="1E0000"/>
                  </a:glow>
                </a:effectLst>
              </a:rPr>
              <a:t>Only God (the Creator) can replace our inner man “DNA.” </a:t>
            </a:r>
          </a:p>
          <a:p>
            <a:pPr marL="0" indent="0">
              <a:buNone/>
            </a:pPr>
            <a:r>
              <a:rPr lang="en-US" sz="3600" dirty="0">
                <a:effectLst>
                  <a:glow rad="127000">
                    <a:srgbClr val="1E0000"/>
                  </a:glow>
                </a:effectLst>
              </a:rPr>
              <a:t>First, we were born in the image of sinful Adam, and then, born-again in the image of the Holy and Righteous Jesus Christ.</a:t>
            </a:r>
          </a:p>
          <a:p>
            <a:pPr marL="0" indent="0" algn="ctr">
              <a:buNone/>
            </a:pPr>
            <a:br>
              <a:rPr lang="en-US" sz="44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0465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4B3C1A-134E-4B86-AE4E-C5BF6438E7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1000"/>
                    </a14:imgEffect>
                    <a14:imgEffect>
                      <a14:colorTemperature colorTemp="2428"/>
                    </a14:imgEffect>
                    <a14:imgEffect>
                      <a14:saturation sat="199000"/>
                    </a14:imgEffect>
                    <a14:imgEffect>
                      <a14:brightnessContrast bright="8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01" t="13333" r="16399"/>
          <a:stretch/>
        </p:blipFill>
        <p:spPr>
          <a:xfrm>
            <a:off x="0" y="23036"/>
            <a:ext cx="6750737" cy="68349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2286000"/>
            <a:ext cx="4953000" cy="4648200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sz="3800" dirty="0">
                <a:effectLst>
                  <a:glow rad="127000">
                    <a:srgbClr val="001322"/>
                  </a:glow>
                </a:effectLst>
              </a:rPr>
              <a:t>“When someone becomes a Christian, he becomes a brand-new person inside. He is not the same anymore. A new life has begun!” </a:t>
            </a:r>
            <a:r>
              <a:rPr lang="en-US" sz="2000" dirty="0">
                <a:effectLst>
                  <a:glow rad="127000">
                    <a:srgbClr val="001322"/>
                  </a:glow>
                </a:effectLst>
              </a:rPr>
              <a:t>2 Cor. 5:17 TLB</a:t>
            </a:r>
            <a:br>
              <a:rPr lang="en-US" sz="44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48914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vertebrate, animal, echinoderm&#10;&#10;Description generated with high confidence">
            <a:extLst>
              <a:ext uri="{FF2B5EF4-FFF2-40B4-BE49-F238E27FC236}">
                <a16:creationId xmlns:a16="http://schemas.microsoft.com/office/drawing/2014/main" id="{7C7C0D4F-4522-41C5-A5F4-A8DD35271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8000"/>
                    </a14:imgEffect>
                    <a14:imgEffect>
                      <a14:colorTemperature colorTemp="4278"/>
                    </a14:imgEffect>
                    <a14:imgEffect>
                      <a14:saturation sat="149000"/>
                    </a14:imgEffect>
                    <a14:imgEffect>
                      <a14:brightnessContrast bright="-2000"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0" y="0"/>
            <a:ext cx="9122979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5486400"/>
            <a:ext cx="6379780" cy="1371600"/>
          </a:xfrm>
          <a:effectLst/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ts val="5000"/>
              </a:lnSpc>
              <a:buNone/>
            </a:pPr>
            <a:r>
              <a:rPr lang="en-US" sz="4800" dirty="0">
                <a:effectLst>
                  <a:glow rad="152400">
                    <a:srgbClr val="180700"/>
                  </a:glow>
                </a:effectLst>
              </a:rPr>
              <a:t>“…Christ in you, the hope of glory.” </a:t>
            </a:r>
            <a:r>
              <a:rPr lang="en-US" sz="2000" dirty="0">
                <a:effectLst>
                  <a:glow rad="152400">
                    <a:srgbClr val="180700"/>
                  </a:glow>
                </a:effectLst>
              </a:rPr>
              <a:t>Col. 1:27 KJV</a:t>
            </a:r>
          </a:p>
        </p:txBody>
      </p:sp>
    </p:spTree>
    <p:extLst>
      <p:ext uri="{BB962C8B-B14F-4D97-AF65-F5344CB8AC3E}">
        <p14:creationId xmlns:p14="http://schemas.microsoft.com/office/powerpoint/2010/main" val="404692832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ark&#10;&#10;Description generated with high confidence">
            <a:extLst>
              <a:ext uri="{FF2B5EF4-FFF2-40B4-BE49-F238E27FC236}">
                <a16:creationId xmlns:a16="http://schemas.microsoft.com/office/drawing/2014/main" id="{21B7A5AF-7012-4BAD-8804-72C927ED4A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3000"/>
                    </a14:imgEffect>
                    <a14:imgEffect>
                      <a14:colorTemperature colorTemp="7859"/>
                    </a14:imgEffect>
                    <a14:imgEffect>
                      <a14:saturation sat="159000"/>
                    </a14:imgEffect>
                    <a14:imgEffect>
                      <a14:brightnessContrast bright="14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443"/>
          <a:stretch/>
        </p:blipFill>
        <p:spPr>
          <a:xfrm>
            <a:off x="3359467" y="34156"/>
            <a:ext cx="5784533" cy="67896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34156"/>
            <a:ext cx="5479734" cy="6789688"/>
          </a:xfrm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sz="4400" dirty="0">
                <a:effectLst>
                  <a:glow rad="127000">
                    <a:schemeClr val="bg2"/>
                  </a:glow>
                </a:effectLst>
              </a:rPr>
              <a:t>“…that He may grant you according to the riches of His glory to be strengthened with power through </a:t>
            </a:r>
            <a:r>
              <a:rPr lang="en-US" sz="6600" dirty="0">
                <a:effectLst>
                  <a:glow rad="127000">
                    <a:schemeClr val="bg2"/>
                  </a:glow>
                </a:effectLst>
              </a:rPr>
              <a:t>His Spirit in the inner </a:t>
            </a:r>
            <a:r>
              <a:rPr lang="en-US" sz="6600" dirty="0">
                <a:effectLst>
                  <a:glow rad="190500">
                    <a:schemeClr val="bg2"/>
                  </a:glow>
                </a:effectLst>
              </a:rPr>
              <a:t>person</a:t>
            </a:r>
            <a:r>
              <a:rPr lang="en-US" sz="4400" dirty="0">
                <a:effectLst>
                  <a:glow rad="190500">
                    <a:schemeClr val="bg2"/>
                  </a:glow>
                </a:effectLst>
              </a:rPr>
              <a:t>” </a:t>
            </a:r>
          </a:p>
          <a:p>
            <a:pPr marL="0" indent="0" algn="r">
              <a:buNone/>
            </a:pPr>
            <a:r>
              <a:rPr lang="en-US" sz="2000" dirty="0">
                <a:effectLst>
                  <a:glow rad="190500">
                    <a:schemeClr val="bg2"/>
                  </a:glow>
                </a:effectLst>
              </a:rPr>
              <a:t>Eph.3:16 LEB</a:t>
            </a:r>
          </a:p>
          <a:p>
            <a:pPr marL="0" indent="0" algn="ctr">
              <a:buNone/>
            </a:pPr>
            <a:br>
              <a:rPr lang="en-US" sz="44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34968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6B229E-53FF-4D80-B7D4-8F8AC6D229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2"/>
          <a:stretch/>
        </p:blipFill>
        <p:spPr>
          <a:xfrm>
            <a:off x="0" y="29209"/>
            <a:ext cx="7748866" cy="6828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3B4BC5-A004-486B-BA49-9EF952D390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854"/>
          <a:stretch/>
        </p:blipFill>
        <p:spPr>
          <a:xfrm flipH="1">
            <a:off x="5715000" y="19049"/>
            <a:ext cx="3423920" cy="680974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EA9EFE-0415-4F05-9035-5690CC8CEC80}"/>
              </a:ext>
            </a:extLst>
          </p:cNvPr>
          <p:cNvSpPr txBox="1">
            <a:spLocks/>
          </p:cNvSpPr>
          <p:nvPr/>
        </p:nvSpPr>
        <p:spPr bwMode="auto">
          <a:xfrm>
            <a:off x="5867400" y="1295400"/>
            <a:ext cx="3200400" cy="5533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18288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4800" kern="0" dirty="0">
                <a:effectLst>
                  <a:glow rad="127000">
                    <a:srgbClr val="001322"/>
                  </a:glow>
                </a:effectLst>
              </a:rPr>
              <a:t>“Let this mind be in you, which was also in Christ Jesus.” </a:t>
            </a:r>
          </a:p>
          <a:p>
            <a:pPr marL="0" indent="0" algn="r">
              <a:buFont typeface="Wingdings" pitchFamily="2" charset="2"/>
              <a:buNone/>
            </a:pPr>
            <a:r>
              <a:rPr lang="en-US" sz="2000" kern="0" dirty="0">
                <a:effectLst>
                  <a:glow rad="127000">
                    <a:srgbClr val="001322"/>
                  </a:glow>
                </a:effectLst>
              </a:rPr>
              <a:t>Phil. 2:5 KJV</a:t>
            </a:r>
          </a:p>
        </p:txBody>
      </p:sp>
    </p:spTree>
    <p:extLst>
      <p:ext uri="{BB962C8B-B14F-4D97-AF65-F5344CB8AC3E}">
        <p14:creationId xmlns:p14="http://schemas.microsoft.com/office/powerpoint/2010/main" val="149829509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70FB8C-A1E7-4BBA-893D-F9A44B15EA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  <a14:imgEffect>
                      <a14:colorTemperature colorTemp="7981"/>
                    </a14:imgEffect>
                    <a14:imgEffect>
                      <a14:saturation sat="160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45" r="6478"/>
          <a:stretch/>
        </p:blipFill>
        <p:spPr>
          <a:xfrm>
            <a:off x="-1" y="0"/>
            <a:ext cx="9129999" cy="680777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EA9EFE-0415-4F05-9035-5690CC8CEC80}"/>
              </a:ext>
            </a:extLst>
          </p:cNvPr>
          <p:cNvSpPr txBox="1">
            <a:spLocks/>
          </p:cNvSpPr>
          <p:nvPr/>
        </p:nvSpPr>
        <p:spPr bwMode="auto">
          <a:xfrm>
            <a:off x="5562598" y="29210"/>
            <a:ext cx="3581402" cy="3552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18288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4800" dirty="0">
                <a:effectLst>
                  <a:glow rad="127000">
                    <a:srgbClr val="180700"/>
                  </a:glow>
                </a:effectLst>
              </a:rPr>
              <a:t>“And be renewed in the spirit of your mind” </a:t>
            </a:r>
          </a:p>
          <a:p>
            <a:pPr marL="0" indent="0" algn="r">
              <a:buNone/>
            </a:pPr>
            <a:r>
              <a:rPr lang="en-US" sz="2000" kern="0" dirty="0">
                <a:effectLst>
                  <a:glow rad="127000">
                    <a:srgbClr val="180700"/>
                  </a:glow>
                </a:effectLst>
              </a:rPr>
              <a:t>Eph. 4:23 KJV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F72C81E-05EE-43C1-BABA-BB0441B2616F}"/>
              </a:ext>
            </a:extLst>
          </p:cNvPr>
          <p:cNvSpPr txBox="1">
            <a:spLocks/>
          </p:cNvSpPr>
          <p:nvPr/>
        </p:nvSpPr>
        <p:spPr bwMode="auto">
          <a:xfrm>
            <a:off x="152397" y="47298"/>
            <a:ext cx="3581401" cy="4600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18288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4800" dirty="0">
                <a:effectLst>
                  <a:glow rad="127000">
                    <a:srgbClr val="100200"/>
                  </a:glow>
                </a:effectLst>
              </a:rPr>
              <a:t>The Holy Spirit and the Word of God work together.</a:t>
            </a:r>
            <a:endParaRPr lang="en-US" sz="2000" kern="0" dirty="0">
              <a:effectLst>
                <a:glow rad="127000">
                  <a:srgbClr val="100200"/>
                </a:glow>
              </a:effectLst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E82D6D5-0EAB-4551-B652-80163CAC5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4495800"/>
            <a:ext cx="9144001" cy="2283216"/>
          </a:xfrm>
          <a:effectLst>
            <a:glow rad="12700">
              <a:schemeClr val="bg2">
                <a:alpha val="25000"/>
              </a:schemeClr>
            </a:glow>
          </a:effectLst>
        </p:spPr>
        <p:txBody>
          <a:bodyPr vert="horz" wrap="square" lIns="9144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sz="3800" dirty="0">
                <a:effectLst>
                  <a:glow rad="127000">
                    <a:srgbClr val="020202"/>
                  </a:glow>
                </a:effectLst>
              </a:rPr>
              <a:t>Unlike human growth, mere passage of time won’t cause the Christ nature to grow, but loving &amp;  embracing the wonderful Word of God will.</a:t>
            </a:r>
          </a:p>
        </p:txBody>
      </p:sp>
    </p:spTree>
    <p:extLst>
      <p:ext uri="{BB962C8B-B14F-4D97-AF65-F5344CB8AC3E}">
        <p14:creationId xmlns:p14="http://schemas.microsoft.com/office/powerpoint/2010/main" val="5296299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change from the inside out">
            <a:extLst>
              <a:ext uri="{FF2B5EF4-FFF2-40B4-BE49-F238E27FC236}">
                <a16:creationId xmlns:a16="http://schemas.microsoft.com/office/drawing/2014/main" id="{9921976A-E480-4802-AB66-ED22116D9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1000"/>
                    </a14:imgEffect>
                    <a14:imgEffect>
                      <a14:colorTemperature colorTemp="8104"/>
                    </a14:imgEffect>
                    <a14:imgEffect>
                      <a14:saturation sat="115000"/>
                    </a14:imgEffect>
                    <a14:imgEffect>
                      <a14:brightnessContrast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585"/>
            <a:ext cx="9144000" cy="596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change from the inside out">
            <a:extLst>
              <a:ext uri="{FF2B5EF4-FFF2-40B4-BE49-F238E27FC236}">
                <a16:creationId xmlns:a16="http://schemas.microsoft.com/office/drawing/2014/main" id="{2E0DCC97-5453-40CD-8A4C-A3EBEFEB5B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88"/>
          <a:stretch/>
        </p:blipFill>
        <p:spPr bwMode="auto">
          <a:xfrm>
            <a:off x="0" y="5791200"/>
            <a:ext cx="91440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5257800"/>
            <a:ext cx="8305800" cy="1513489"/>
          </a:xfrm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ts val="4000"/>
              </a:lnSpc>
              <a:buNone/>
            </a:pPr>
            <a:r>
              <a:rPr lang="en-US" sz="4000" dirty="0">
                <a:effectLst>
                  <a:glow rad="127000">
                    <a:srgbClr val="1E0000"/>
                  </a:glow>
                </a:effectLst>
              </a:rPr>
              <a:t>“…being transformed into the same image from glory to glory by the Spirit of the Lord.” </a:t>
            </a:r>
            <a:r>
              <a:rPr lang="en-US" sz="2000" dirty="0">
                <a:effectLst>
                  <a:glow rad="127000">
                    <a:srgbClr val="1E0000"/>
                  </a:glow>
                </a:effectLst>
              </a:rPr>
              <a:t>2 Cor. 3:18 MEV</a:t>
            </a:r>
          </a:p>
          <a:p>
            <a:pPr marL="0" indent="0" algn="ctr">
              <a:buNone/>
            </a:pPr>
            <a:br>
              <a:rPr lang="en-US" sz="44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94715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lated image">
            <a:extLst>
              <a:ext uri="{FF2B5EF4-FFF2-40B4-BE49-F238E27FC236}">
                <a16:creationId xmlns:a16="http://schemas.microsoft.com/office/drawing/2014/main" id="{0BC36606-58B1-4B35-9721-2CF107F0C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1000"/>
                    </a14:imgEffect>
                    <a14:imgEffect>
                      <a14:colorTemperature colorTemp="10203"/>
                    </a14:imgEffect>
                    <a14:imgEffect>
                      <a14:saturation sat="144000"/>
                    </a14:imgEffect>
                    <a14:imgEffect>
                      <a14:brightnessContrast bright="-28000" contras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4800600"/>
            <a:ext cx="9067799" cy="2057400"/>
          </a:xfrm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ts val="4000"/>
              </a:lnSpc>
              <a:buNone/>
            </a:pPr>
            <a:r>
              <a:rPr lang="en-US" sz="4000" dirty="0"/>
              <a:t> </a:t>
            </a:r>
            <a:r>
              <a:rPr lang="en-US" sz="4000" dirty="0">
                <a:effectLst>
                  <a:glow rad="127000">
                    <a:srgbClr val="100200"/>
                  </a:glow>
                </a:effectLst>
              </a:rPr>
              <a:t>“…clothe yourselves with the new nature, which was created according to God’s image in righteousness and true holiness.” </a:t>
            </a:r>
            <a:r>
              <a:rPr lang="en-US" sz="2000" dirty="0">
                <a:effectLst>
                  <a:glow rad="127000">
                    <a:srgbClr val="100200"/>
                  </a:glow>
                </a:effectLst>
              </a:rPr>
              <a:t>Eph. 4:24 ISV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1D89C90-0B89-47A7-9F02-BFA2DA7C1C8F}"/>
              </a:ext>
            </a:extLst>
          </p:cNvPr>
          <p:cNvSpPr txBox="1">
            <a:spLocks/>
          </p:cNvSpPr>
          <p:nvPr/>
        </p:nvSpPr>
        <p:spPr bwMode="auto">
          <a:xfrm>
            <a:off x="104775" y="152400"/>
            <a:ext cx="3694771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4500"/>
              </a:lnSpc>
              <a:buFont typeface="Wingdings" pitchFamily="2" charset="2"/>
              <a:buNone/>
            </a:pPr>
            <a:r>
              <a:rPr lang="en-US" sz="4500" kern="0" dirty="0">
                <a:effectLst>
                  <a:glow rad="127000">
                    <a:srgbClr val="1E0000"/>
                  </a:glow>
                </a:effectLst>
              </a:rPr>
              <a:t>God asks us to bring the Christ nature out for the world to see. </a:t>
            </a:r>
          </a:p>
        </p:txBody>
      </p:sp>
    </p:spTree>
    <p:extLst>
      <p:ext uri="{BB962C8B-B14F-4D97-AF65-F5344CB8AC3E}">
        <p14:creationId xmlns:p14="http://schemas.microsoft.com/office/powerpoint/2010/main" val="37641944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048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400" dirty="0"/>
              <a:t>Note: After you download the slideshow, you may also need to download some videos from YouTube &amp; add them into this PowerPoint. This tool can help you: </a:t>
            </a:r>
            <a:br>
              <a:rPr lang="en-US" sz="2400" dirty="0"/>
            </a:br>
            <a:r>
              <a:rPr lang="en-US" sz="2400" dirty="0">
                <a:hlinkClick r:id="rId2"/>
              </a:rPr>
              <a:t>Free YouTube Download</a:t>
            </a:r>
            <a:r>
              <a:rPr lang="en-US" sz="2400" dirty="0"/>
              <a:t> 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2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5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209800"/>
            <a:ext cx="624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present these messages in outdoor venues using the </a:t>
            </a:r>
            <a:r>
              <a:rPr lang="en-US" sz="2400" b="1" dirty="0">
                <a:latin typeface="Arial" charset="0"/>
                <a:hlinkClick r:id="rId6"/>
              </a:rPr>
              <a:t>SonShineTent</a:t>
            </a:r>
            <a:r>
              <a:rPr lang="en-US" sz="2400" b="1" dirty="0">
                <a:latin typeface="Arial" charset="0"/>
              </a:rPr>
              <a:t>.</a:t>
            </a:r>
            <a:br>
              <a:rPr lang="en-US" sz="2400" b="1" dirty="0">
                <a:latin typeface="Arial" charset="0"/>
              </a:rPr>
            </a:br>
            <a:r>
              <a:rPr lang="en-US" sz="2400" b="1" dirty="0">
                <a:latin typeface="Arial" charset="0"/>
              </a:rPr>
              <a:t>Watch the video of our service that goes with this message, click here: </a:t>
            </a:r>
            <a:r>
              <a:rPr lang="en-US" sz="2400" b="1" dirty="0">
                <a:latin typeface="Arial" charset="0"/>
                <a:hlinkClick r:id="rId7"/>
              </a:rPr>
              <a:t>http://campaignkerusso.org/?p=15367</a:t>
            </a:r>
            <a:r>
              <a:rPr lang="en-US" sz="2400" b="1" dirty="0">
                <a:latin typeface="Arial" charset="0"/>
              </a:rPr>
              <a:t> </a:t>
            </a:r>
          </a:p>
          <a:p>
            <a:pPr algn="ctr"/>
            <a:endParaRPr lang="en-US" sz="2000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sz="2000" b="1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  <a:hlinkClick r:id="rId8"/>
              </a:rPr>
              <a:t>info@campaignkerusso.org</a:t>
            </a:r>
            <a:r>
              <a:rPr lang="en-US" sz="2400" b="1" dirty="0">
                <a:latin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1519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hrist mirror">
            <a:extLst>
              <a:ext uri="{FF2B5EF4-FFF2-40B4-BE49-F238E27FC236}">
                <a16:creationId xmlns:a16="http://schemas.microsoft.com/office/drawing/2014/main" id="{43876284-D988-4E52-86AA-C0A635383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colorTemperature colorTemp="5634"/>
                    </a14:imgEffect>
                    <a14:imgEffect>
                      <a14:saturation sat="109000"/>
                    </a14:imgEffect>
                    <a14:imgEffect>
                      <a14:brightnessContrast bright="2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3"/>
          <a:stretch/>
        </p:blipFill>
        <p:spPr bwMode="auto">
          <a:xfrm>
            <a:off x="-10161" y="-15241"/>
            <a:ext cx="9186133" cy="686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0512"/>
            <a:ext cx="2590800" cy="3418490"/>
          </a:xfrm>
          <a:effectLst>
            <a:glow rad="12700">
              <a:schemeClr val="accent1">
                <a:alpha val="40000"/>
              </a:schemeClr>
            </a:glow>
          </a:effectLst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sz="4800" dirty="0">
                <a:effectLst>
                  <a:glow rad="139700">
                    <a:srgbClr val="644922"/>
                  </a:glow>
                </a:effectLst>
              </a:rPr>
              <a:t>So, What Does the Christ Nature Look Like?</a:t>
            </a:r>
          </a:p>
          <a:p>
            <a:pPr marL="0" indent="0" algn="ctr">
              <a:buNone/>
            </a:pPr>
            <a:br>
              <a:rPr lang="en-US" sz="44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0855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10CA7A-A58C-4596-B87C-60BF9AF69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1000"/>
                    </a14:imgEffect>
                    <a14:imgEffect>
                      <a14:colorTemperature colorTemp="5390"/>
                    </a14:imgEffect>
                    <a14:imgEffect>
                      <a14:saturation sat="115000"/>
                    </a14:imgEffect>
                    <a14:imgEffect>
                      <a14:brightnessContrast bright="2000" contras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0" y="152400"/>
            <a:ext cx="2739736" cy="6705600"/>
          </a:xfrm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ts val="6000"/>
              </a:lnSpc>
              <a:buNone/>
            </a:pPr>
            <a:r>
              <a:rPr lang="en-US" sz="6000" dirty="0">
                <a:effectLst>
                  <a:glow rad="127000">
                    <a:srgbClr val="090201"/>
                  </a:glow>
                </a:effectLst>
              </a:rPr>
              <a:t>The Christ Nature Loves till it Hurts</a:t>
            </a:r>
          </a:p>
        </p:txBody>
      </p:sp>
    </p:spTree>
    <p:extLst>
      <p:ext uri="{BB962C8B-B14F-4D97-AF65-F5344CB8AC3E}">
        <p14:creationId xmlns:p14="http://schemas.microsoft.com/office/powerpoint/2010/main" val="142408445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ith the mouth open&#10;&#10;Description generated with high confidence">
            <a:extLst>
              <a:ext uri="{FF2B5EF4-FFF2-40B4-BE49-F238E27FC236}">
                <a16:creationId xmlns:a16="http://schemas.microsoft.com/office/drawing/2014/main" id="{9A8C7C20-0028-4824-9312-EAE85D64F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7000"/>
                    </a14:imgEffect>
                    <a14:imgEffect>
                      <a14:colorTemperature colorTemp="6252"/>
                    </a14:imgEffect>
                    <a14:imgEffect>
                      <a14:saturation sat="99000"/>
                    </a14:imgEffect>
                    <a14:imgEffect>
                      <a14:brightnessContrast bright="-8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0512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152400"/>
            <a:ext cx="5486400" cy="6695088"/>
          </a:xfrm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ts val="5000"/>
              </a:lnSpc>
              <a:buNone/>
            </a:pPr>
            <a:r>
              <a:rPr lang="en-US" sz="5400" dirty="0">
                <a:effectLst>
                  <a:glow rad="127000">
                    <a:srgbClr val="0E1825"/>
                  </a:glow>
                </a:effectLst>
              </a:rPr>
              <a:t>Jesus was Brokenhearted for Unbelievers</a:t>
            </a:r>
          </a:p>
          <a:p>
            <a:pPr marL="0" indent="0">
              <a:lnSpc>
                <a:spcPts val="5000"/>
              </a:lnSpc>
              <a:buNone/>
            </a:pPr>
            <a:endParaRPr lang="en-US" sz="1800" dirty="0">
              <a:effectLst>
                <a:glow rad="127000">
                  <a:srgbClr val="0E1825"/>
                </a:glow>
              </a:effectLst>
            </a:endParaRPr>
          </a:p>
          <a:p>
            <a:pPr marL="0" indent="0">
              <a:lnSpc>
                <a:spcPts val="5000"/>
              </a:lnSpc>
              <a:buNone/>
            </a:pPr>
            <a:r>
              <a:rPr lang="en-US" sz="4000" dirty="0">
                <a:effectLst>
                  <a:glow rad="127000">
                    <a:srgbClr val="0E1825"/>
                  </a:glow>
                </a:effectLst>
              </a:rPr>
              <a:t>“When Jesus saw that Mary and the people with her were crying, he was terribly upset…Jesus started crying.” </a:t>
            </a:r>
            <a:r>
              <a:rPr lang="en-US" sz="2000" dirty="0" err="1">
                <a:effectLst>
                  <a:glow rad="127000">
                    <a:srgbClr val="0E1825"/>
                  </a:glow>
                </a:effectLst>
              </a:rPr>
              <a:t>Jn</a:t>
            </a:r>
            <a:r>
              <a:rPr lang="en-US" sz="2000" dirty="0">
                <a:effectLst>
                  <a:glow rad="127000">
                    <a:srgbClr val="0E1825"/>
                  </a:glow>
                </a:effectLst>
              </a:rPr>
              <a:t> 33, 35 CEV</a:t>
            </a:r>
          </a:p>
        </p:txBody>
      </p:sp>
    </p:spTree>
    <p:extLst>
      <p:ext uri="{BB962C8B-B14F-4D97-AF65-F5344CB8AC3E}">
        <p14:creationId xmlns:p14="http://schemas.microsoft.com/office/powerpoint/2010/main" val="28684505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&#10;&#10;Description generated with very high confidence">
            <a:extLst>
              <a:ext uri="{FF2B5EF4-FFF2-40B4-BE49-F238E27FC236}">
                <a16:creationId xmlns:a16="http://schemas.microsoft.com/office/drawing/2014/main" id="{961150F5-7FBE-4970-80D6-CFBBB757F6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7000"/>
                    </a14:imgEffect>
                    <a14:imgEffect>
                      <a14:colorTemperature colorTemp="6748"/>
                    </a14:imgEffect>
                    <a14:imgEffect>
                      <a14:saturation sat="120000"/>
                    </a14:imgEffect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0" t="2221" r="2037" b="3334"/>
          <a:stretch/>
        </p:blipFill>
        <p:spPr>
          <a:xfrm>
            <a:off x="-31174" y="-13855"/>
            <a:ext cx="9175173" cy="690167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" y="3200400"/>
            <a:ext cx="9067799" cy="3570889"/>
          </a:xfrm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ts val="4000"/>
              </a:lnSpc>
              <a:buNone/>
            </a:pPr>
            <a:r>
              <a:rPr lang="en-US" sz="3600" dirty="0">
                <a:effectLst>
                  <a:glow rad="127000">
                    <a:srgbClr val="312017"/>
                  </a:glow>
                </a:effectLst>
              </a:rPr>
              <a:t>“Jerusalem, Jerusalem, you who kill the prophets and stone those who were sent to you! </a:t>
            </a:r>
          </a:p>
          <a:p>
            <a:pPr marL="0" indent="0">
              <a:lnSpc>
                <a:spcPts val="4000"/>
              </a:lnSpc>
              <a:buNone/>
            </a:pPr>
            <a:r>
              <a:rPr lang="en-US" sz="3600" dirty="0">
                <a:effectLst>
                  <a:glow rad="127000">
                    <a:srgbClr val="312017"/>
                  </a:glow>
                </a:effectLst>
              </a:rPr>
              <a:t>How often I have wanted to gather your people just as a hen gathers her chicks under her wings. But you didn’t want that.” </a:t>
            </a:r>
            <a:r>
              <a:rPr lang="en-US" sz="2000" dirty="0">
                <a:effectLst>
                  <a:glow rad="127000">
                    <a:srgbClr val="312017"/>
                  </a:glow>
                </a:effectLst>
              </a:rPr>
              <a:t>Luke 13:34 CEB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AFCCB2-3B02-4838-9ABC-ED97B6900353}"/>
              </a:ext>
            </a:extLst>
          </p:cNvPr>
          <p:cNvSpPr txBox="1">
            <a:spLocks/>
          </p:cNvSpPr>
          <p:nvPr/>
        </p:nvSpPr>
        <p:spPr bwMode="auto">
          <a:xfrm>
            <a:off x="76202" y="76200"/>
            <a:ext cx="904239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5200" kern="0" dirty="0">
                <a:effectLst>
                  <a:glow rad="127000">
                    <a:srgbClr val="312017"/>
                  </a:glow>
                </a:effectLst>
              </a:rPr>
              <a:t>It Was Painful to Love Israel</a:t>
            </a:r>
          </a:p>
        </p:txBody>
      </p:sp>
    </p:spTree>
    <p:extLst>
      <p:ext uri="{BB962C8B-B14F-4D97-AF65-F5344CB8AC3E}">
        <p14:creationId xmlns:p14="http://schemas.microsoft.com/office/powerpoint/2010/main" val="42064515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book&#10;&#10;Description generated with high confidence">
            <a:extLst>
              <a:ext uri="{FF2B5EF4-FFF2-40B4-BE49-F238E27FC236}">
                <a16:creationId xmlns:a16="http://schemas.microsoft.com/office/drawing/2014/main" id="{6967784C-1C5F-4D43-96DE-B51E6A991A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3000"/>
                    </a14:imgEffect>
                    <a14:imgEffect>
                      <a14:colorTemperature colorTemp="6007"/>
                    </a14:imgEffect>
                    <a14:imgEffect>
                      <a14:saturation sat="135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61" b="6520"/>
          <a:stretch/>
        </p:blipFill>
        <p:spPr>
          <a:xfrm>
            <a:off x="21142" y="-3465"/>
            <a:ext cx="9122858" cy="686146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800600"/>
            <a:ext cx="9122858" cy="2057400"/>
          </a:xfrm>
        </p:spPr>
        <p:txBody>
          <a:bodyPr vert="horz" wrap="square" lIns="9144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ts val="4000"/>
              </a:lnSpc>
              <a:buNone/>
            </a:pPr>
            <a:r>
              <a:rPr lang="en-US" sz="4000" dirty="0">
                <a:effectLst>
                  <a:glow rad="127000">
                    <a:srgbClr val="0F1B10"/>
                  </a:glow>
                </a:effectLst>
              </a:rPr>
              <a:t>“Jesus looked at him with sorrow and said, “A kiss, Judas? Are you really going to betray the Son of Man with a kiss?” </a:t>
            </a:r>
            <a:r>
              <a:rPr lang="en-US" sz="2000" dirty="0">
                <a:effectLst>
                  <a:glow rad="127000">
                    <a:srgbClr val="0F1B10"/>
                  </a:glow>
                </a:effectLst>
              </a:rPr>
              <a:t>Lk. 22:48 TPT</a:t>
            </a:r>
            <a:br>
              <a:rPr lang="en-US" sz="4400" dirty="0"/>
            </a:b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AA65F4B-6854-4C3E-833B-56E716A41868}"/>
              </a:ext>
            </a:extLst>
          </p:cNvPr>
          <p:cNvSpPr txBox="1">
            <a:spLocks/>
          </p:cNvSpPr>
          <p:nvPr/>
        </p:nvSpPr>
        <p:spPr bwMode="auto">
          <a:xfrm>
            <a:off x="76202" y="76200"/>
            <a:ext cx="904239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5200" kern="0" dirty="0">
                <a:effectLst>
                  <a:glow rad="127000">
                    <a:srgbClr val="4C2F17"/>
                  </a:glow>
                </a:effectLst>
              </a:rPr>
              <a:t>It Was Painful to Love Judas</a:t>
            </a:r>
          </a:p>
        </p:txBody>
      </p:sp>
    </p:spTree>
    <p:extLst>
      <p:ext uri="{BB962C8B-B14F-4D97-AF65-F5344CB8AC3E}">
        <p14:creationId xmlns:p14="http://schemas.microsoft.com/office/powerpoint/2010/main" val="7732977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AEA5910-8B1E-4EC3-BEAD-076A1FA0D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2495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562600"/>
            <a:ext cx="8818180" cy="1295400"/>
          </a:xfrm>
          <a:effectLst/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ts val="5000"/>
              </a:lnSpc>
              <a:buNone/>
            </a:pPr>
            <a:r>
              <a:rPr lang="en-US" sz="4000" dirty="0">
                <a:effectLst>
                  <a:glow rad="152400">
                    <a:srgbClr val="180700"/>
                  </a:glow>
                </a:effectLst>
              </a:rPr>
              <a:t>This Same Jesus is in the Believer’s Inner Man &amp; He’s Growing</a:t>
            </a:r>
          </a:p>
        </p:txBody>
      </p:sp>
    </p:spTree>
    <p:extLst>
      <p:ext uri="{BB962C8B-B14F-4D97-AF65-F5344CB8AC3E}">
        <p14:creationId xmlns:p14="http://schemas.microsoft.com/office/powerpoint/2010/main" val="124483480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278797-8331-43A8-8F3A-F33C315610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3" r="833"/>
          <a:stretch/>
        </p:blipFill>
        <p:spPr>
          <a:xfrm>
            <a:off x="0" y="0"/>
            <a:ext cx="9169844" cy="68474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343400"/>
            <a:ext cx="9144000" cy="2504089"/>
          </a:xfrm>
        </p:spPr>
        <p:txBody>
          <a:bodyPr vert="horz" wrap="square" lIns="9144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ts val="5000"/>
              </a:lnSpc>
              <a:buNone/>
            </a:pPr>
            <a:r>
              <a:rPr lang="en-US" sz="4400" dirty="0">
                <a:effectLst>
                  <a:glow rad="127000">
                    <a:srgbClr val="192A3D"/>
                  </a:glow>
                </a:effectLst>
              </a:rPr>
              <a:t>“But I tell you, do not resist an evildoer. But whoever slaps you on your right cheek, turn to him also the other.” </a:t>
            </a:r>
            <a:r>
              <a:rPr lang="en-US" sz="2000" dirty="0">
                <a:effectLst>
                  <a:glow rad="127000">
                    <a:srgbClr val="192A3D"/>
                  </a:glow>
                </a:effectLst>
              </a:rPr>
              <a:t>Mat. 9:39 TLV</a:t>
            </a:r>
          </a:p>
          <a:p>
            <a:pPr marL="0" indent="0">
              <a:buNone/>
            </a:pPr>
            <a:br>
              <a:rPr lang="en-US" sz="4400" dirty="0"/>
            </a:b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57D8510-D1AF-4EED-9BFB-3486DB435FC1}"/>
              </a:ext>
            </a:extLst>
          </p:cNvPr>
          <p:cNvSpPr txBox="1">
            <a:spLocks/>
          </p:cNvSpPr>
          <p:nvPr/>
        </p:nvSpPr>
        <p:spPr bwMode="auto">
          <a:xfrm>
            <a:off x="152400" y="76200"/>
            <a:ext cx="3352800" cy="250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5000"/>
              </a:lnSpc>
              <a:buFont typeface="Wingdings" pitchFamily="2" charset="2"/>
              <a:buNone/>
            </a:pPr>
            <a:r>
              <a:rPr lang="en-US" sz="4400" kern="0" dirty="0">
                <a:effectLst>
                  <a:glow rad="127000">
                    <a:srgbClr val="192A3D"/>
                  </a:glow>
                </a:effectLst>
              </a:rPr>
              <a:t>We Can Love Our Enemies</a:t>
            </a:r>
            <a:endParaRPr lang="en-US" sz="2000" kern="0" dirty="0">
              <a:effectLst>
                <a:glow rad="127000">
                  <a:srgbClr val="192A3D"/>
                </a:glow>
              </a:effectLst>
            </a:endParaRPr>
          </a:p>
          <a:p>
            <a:pPr marL="0" indent="0">
              <a:buFont typeface="Wingdings" pitchFamily="2" charset="2"/>
              <a:buNone/>
            </a:pPr>
            <a:br>
              <a:rPr lang="en-US" sz="4400" kern="0" dirty="0"/>
            </a:b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312271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hrist mirror">
            <a:extLst>
              <a:ext uri="{FF2B5EF4-FFF2-40B4-BE49-F238E27FC236}">
                <a16:creationId xmlns:a16="http://schemas.microsoft.com/office/drawing/2014/main" id="{43876284-D988-4E52-86AA-C0A635383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colorTemperature colorTemp="5634"/>
                    </a14:imgEffect>
                    <a14:imgEffect>
                      <a14:saturation sat="109000"/>
                    </a14:imgEffect>
                    <a14:imgEffect>
                      <a14:brightnessContrast bright="2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3"/>
          <a:stretch/>
        </p:blipFill>
        <p:spPr bwMode="auto">
          <a:xfrm>
            <a:off x="-10161" y="-15241"/>
            <a:ext cx="9186133" cy="686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0512"/>
            <a:ext cx="2590800" cy="3418490"/>
          </a:xfrm>
          <a:effectLst>
            <a:glow rad="12700">
              <a:schemeClr val="accent1">
                <a:alpha val="40000"/>
              </a:schemeClr>
            </a:glow>
          </a:effectLst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sz="4800" dirty="0">
                <a:effectLst>
                  <a:glow rad="139700">
                    <a:srgbClr val="644922"/>
                  </a:glow>
                </a:effectLst>
              </a:rPr>
              <a:t>What Else Does the Christ Nature Look Like?</a:t>
            </a:r>
          </a:p>
          <a:p>
            <a:pPr marL="0" indent="0" algn="ctr">
              <a:buNone/>
            </a:pPr>
            <a:br>
              <a:rPr lang="en-US" sz="44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684182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looking&#10;&#10;Description generated with high confidence">
            <a:extLst>
              <a:ext uri="{FF2B5EF4-FFF2-40B4-BE49-F238E27FC236}">
                <a16:creationId xmlns:a16="http://schemas.microsoft.com/office/drawing/2014/main" id="{3DC2020B-9245-457A-B05F-21B76A0791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  <a14:imgEffect>
                      <a14:colorTemperature colorTemp="3041"/>
                    </a14:imgEffect>
                    <a14:imgEffect>
                      <a14:saturation sat="104000"/>
                    </a14:imgEffect>
                    <a14:imgEffect>
                      <a14:brightnessContrast bright="48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876"/>
          <a:stretch/>
        </p:blipFill>
        <p:spPr>
          <a:xfrm>
            <a:off x="0" y="-27710"/>
            <a:ext cx="9144001" cy="68751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"/>
            <a:ext cx="4572000" cy="4495800"/>
          </a:xfrm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ts val="6000"/>
              </a:lnSpc>
              <a:buNone/>
            </a:pPr>
            <a:r>
              <a:rPr lang="en-US" sz="6000" dirty="0">
                <a:effectLst>
                  <a:glow rad="127000">
                    <a:srgbClr val="000300"/>
                  </a:glow>
                </a:effectLst>
              </a:rPr>
              <a:t>The Christ Nature Gives till </a:t>
            </a:r>
          </a:p>
          <a:p>
            <a:pPr marL="0" indent="0">
              <a:lnSpc>
                <a:spcPts val="6000"/>
              </a:lnSpc>
              <a:buNone/>
            </a:pPr>
            <a:r>
              <a:rPr lang="en-US" sz="6000" dirty="0">
                <a:effectLst>
                  <a:glow rad="127000">
                    <a:srgbClr val="000300"/>
                  </a:glow>
                </a:effectLst>
              </a:rPr>
              <a:t>There’s no More </a:t>
            </a:r>
            <a:r>
              <a:rPr lang="en-US" sz="6000">
                <a:effectLst>
                  <a:glow rad="127000">
                    <a:srgbClr val="000300"/>
                  </a:glow>
                </a:effectLst>
              </a:rPr>
              <a:t>to Give</a:t>
            </a:r>
            <a:br>
              <a:rPr lang="en-US" sz="44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448541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140CD8-391E-4551-9921-04FF75D83F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colorTemperature colorTemp="8353"/>
                    </a14:imgEffect>
                    <a14:imgEffect>
                      <a14:saturation sat="130000"/>
                    </a14:imgEffect>
                    <a14:imgEffect>
                      <a14:brightnessContrast bright="10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4" r="32129"/>
          <a:stretch/>
        </p:blipFill>
        <p:spPr>
          <a:xfrm>
            <a:off x="0" y="10510"/>
            <a:ext cx="9147384" cy="68474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510"/>
            <a:ext cx="5562600" cy="6836979"/>
          </a:xfrm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sz="4400" dirty="0">
                <a:effectLst>
                  <a:glow rad="127000">
                    <a:srgbClr val="020819"/>
                  </a:glow>
                </a:effectLst>
              </a:rPr>
              <a:t>“I am too deeply troubled now to know how to express my feelings. Should I say, ‘Father, save me from this time of suffering’? No! I came for this time of suffering.” </a:t>
            </a:r>
            <a:r>
              <a:rPr lang="en-US" sz="2000" dirty="0">
                <a:effectLst>
                  <a:glow rad="127000">
                    <a:srgbClr val="020819"/>
                  </a:glow>
                </a:effectLst>
              </a:rPr>
              <a:t>Jn. 12:27</a:t>
            </a:r>
          </a:p>
        </p:txBody>
      </p:sp>
    </p:spTree>
    <p:extLst>
      <p:ext uri="{BB962C8B-B14F-4D97-AF65-F5344CB8AC3E}">
        <p14:creationId xmlns:p14="http://schemas.microsoft.com/office/powerpoint/2010/main" val="352701449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10200"/>
            <a:ext cx="9144000" cy="14478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ts val="7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Welcome All</a:t>
            </a:r>
            <a:endParaRPr lang="en-US" sz="8000" b="1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/>
          <a:stretch/>
        </p:blipFill>
        <p:spPr>
          <a:xfrm>
            <a:off x="109114" y="0"/>
            <a:ext cx="892577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5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3A2F376-00CC-4013-96CD-DD13966F8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24950" cy="68580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6E586DD-83F7-45A3-8CF3-C5541ECF8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910" y="5562600"/>
            <a:ext cx="8818180" cy="1295400"/>
          </a:xfrm>
          <a:effectLst/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ts val="5000"/>
              </a:lnSpc>
              <a:buNone/>
            </a:pPr>
            <a:r>
              <a:rPr lang="en-US" sz="4000" dirty="0">
                <a:effectLst>
                  <a:glow rad="152400">
                    <a:srgbClr val="180700"/>
                  </a:glow>
                </a:effectLst>
              </a:rPr>
              <a:t>This Same Jesus is in the Believer’s Inner Man &amp; He’s Growing</a:t>
            </a:r>
          </a:p>
        </p:txBody>
      </p:sp>
    </p:spTree>
    <p:extLst>
      <p:ext uri="{BB962C8B-B14F-4D97-AF65-F5344CB8AC3E}">
        <p14:creationId xmlns:p14="http://schemas.microsoft.com/office/powerpoint/2010/main" val="1615350994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0"/>
            <a:ext cx="4703380" cy="6822572"/>
          </a:xfrm>
          <a:effectLst/>
        </p:spPr>
        <p:txBody>
          <a:bodyPr vert="horz" wrap="square" lIns="45720" tIns="0" rIns="9144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sz="3800" dirty="0"/>
              <a:t>“And so, dear brothers, I plead with you to give your bodies to God. Let them be a living sacrifice, holy—the kind He can accept.</a:t>
            </a:r>
          </a:p>
          <a:p>
            <a:pPr marL="0" indent="0">
              <a:buNone/>
            </a:pPr>
            <a:r>
              <a:rPr lang="en-US" sz="3800" dirty="0"/>
              <a:t>When you think of what He has done for you, is this too much to ask?” </a:t>
            </a:r>
          </a:p>
          <a:p>
            <a:pPr marL="0" indent="0" algn="r">
              <a:buNone/>
            </a:pPr>
            <a:r>
              <a:rPr lang="en-US" sz="1400" dirty="0">
                <a:effectLst>
                  <a:glow rad="152400">
                    <a:srgbClr val="180700"/>
                  </a:glow>
                </a:effectLst>
              </a:rPr>
              <a:t>Rom. 12:1 TLB</a:t>
            </a:r>
          </a:p>
        </p:txBody>
      </p:sp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0845E26B-61CB-4009-A573-3C2F9459D6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  <a14:imgEffect>
                      <a14:colorTemperature colorTemp="8477"/>
                    </a14:imgEffect>
                    <a14:imgEffect>
                      <a14:saturation sat="129000"/>
                    </a14:imgEffect>
                    <a14:imgEffect>
                      <a14:brightnessContrast bright="10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86" r="16486" b="24902"/>
          <a:stretch/>
        </p:blipFill>
        <p:spPr bwMode="auto">
          <a:xfrm>
            <a:off x="21020" y="-18143"/>
            <a:ext cx="4246180" cy="534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BE57AFA-4B26-4A81-82A5-9415A802E1CF}"/>
              </a:ext>
            </a:extLst>
          </p:cNvPr>
          <p:cNvSpPr txBox="1">
            <a:spLocks/>
          </p:cNvSpPr>
          <p:nvPr/>
        </p:nvSpPr>
        <p:spPr bwMode="auto">
          <a:xfrm>
            <a:off x="402020" y="5029200"/>
            <a:ext cx="401758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0" rIns="9144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3800" kern="0" dirty="0">
                <a:effectLst>
                  <a:glow rad="228600">
                    <a:schemeClr val="bg2"/>
                  </a:glow>
                </a:effectLst>
              </a:rPr>
              <a:t>We Are Also Called to a Life of Sacrifice</a:t>
            </a:r>
            <a:endParaRPr lang="en-US" sz="2000" kern="0" dirty="0">
              <a:effectLst>
                <a:glow rad="228600">
                  <a:schemeClr val="bg2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24837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hrist mirror">
            <a:extLst>
              <a:ext uri="{FF2B5EF4-FFF2-40B4-BE49-F238E27FC236}">
                <a16:creationId xmlns:a16="http://schemas.microsoft.com/office/drawing/2014/main" id="{43876284-D988-4E52-86AA-C0A635383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colorTemperature colorTemp="5634"/>
                    </a14:imgEffect>
                    <a14:imgEffect>
                      <a14:saturation sat="109000"/>
                    </a14:imgEffect>
                    <a14:imgEffect>
                      <a14:brightnessContrast bright="2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3"/>
          <a:stretch/>
        </p:blipFill>
        <p:spPr bwMode="auto">
          <a:xfrm>
            <a:off x="-10161" y="-15241"/>
            <a:ext cx="9186133" cy="686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0512"/>
            <a:ext cx="2590800" cy="3418490"/>
          </a:xfrm>
          <a:effectLst>
            <a:glow rad="12700">
              <a:schemeClr val="accent1">
                <a:alpha val="40000"/>
              </a:schemeClr>
            </a:glow>
          </a:effectLst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sz="4800" dirty="0">
                <a:effectLst>
                  <a:glow rad="139700">
                    <a:srgbClr val="644922"/>
                  </a:glow>
                </a:effectLst>
              </a:rPr>
              <a:t>What Else Does the Christ Nature Look Like?</a:t>
            </a:r>
          </a:p>
          <a:p>
            <a:pPr marL="0" indent="0" algn="ctr">
              <a:buNone/>
            </a:pPr>
            <a:br>
              <a:rPr lang="en-US" sz="44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04364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optical character recognition">
            <a:extLst>
              <a:ext uri="{FF2B5EF4-FFF2-40B4-BE49-F238E27FC236}">
                <a16:creationId xmlns:a16="http://schemas.microsoft.com/office/drawing/2014/main" id="{5961299C-A9C5-4E4E-A23F-1ED40881EC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  <a14:imgEffect>
                      <a14:colorTemperature colorTemp="5514"/>
                    </a14:imgEffect>
                    <a14:imgEffect>
                      <a14:saturation sat="130000"/>
                    </a14:imgEffect>
                    <a14:imgEffect>
                      <a14:brightnessContrast bright="3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3" r="4916" b="3333"/>
          <a:stretch/>
        </p:blipFill>
        <p:spPr bwMode="auto">
          <a:xfrm>
            <a:off x="0" y="10511"/>
            <a:ext cx="9144000" cy="683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1024"/>
            <a:ext cx="2667000" cy="6836976"/>
          </a:xfrm>
          <a:effectLst>
            <a:glow rad="12700">
              <a:schemeClr val="accent1">
                <a:alpha val="40000"/>
              </a:schemeClr>
            </a:glow>
          </a:effectLst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sz="6000" dirty="0">
                <a:effectLst>
                  <a:glow rad="127000">
                    <a:srgbClr val="4E2F1F"/>
                  </a:glow>
                </a:effectLst>
              </a:rPr>
              <a:t>The Christ Nature Lives and it Births</a:t>
            </a:r>
          </a:p>
          <a:p>
            <a:pPr marL="0" indent="0" algn="ctr">
              <a:buNone/>
            </a:pPr>
            <a:br>
              <a:rPr lang="en-US" sz="44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453095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6C91CA17-BDEE-4D07-A509-8CB51F90AE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bright="18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3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7800" y="1676400"/>
            <a:ext cx="3863340" cy="5181600"/>
          </a:xfrm>
          <a:effectLst>
            <a:glow rad="12700">
              <a:schemeClr val="accent1">
                <a:alpha val="40000"/>
              </a:schemeClr>
            </a:glow>
          </a:effectLst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ts val="5000"/>
              </a:lnSpc>
              <a:buNone/>
            </a:pPr>
            <a:r>
              <a:rPr lang="en-US" sz="5400" dirty="0">
                <a:effectLst>
                  <a:glow rad="127000">
                    <a:srgbClr val="311619"/>
                  </a:glow>
                </a:effectLst>
              </a:rPr>
              <a:t>He…</a:t>
            </a:r>
          </a:p>
          <a:p>
            <a:pPr marL="0" indent="0">
              <a:lnSpc>
                <a:spcPts val="5000"/>
              </a:lnSpc>
              <a:buNone/>
            </a:pPr>
            <a:r>
              <a:rPr lang="en-US" sz="5400" dirty="0">
                <a:effectLst>
                  <a:glow rad="127000">
                    <a:srgbClr val="311619"/>
                  </a:glow>
                </a:effectLst>
              </a:rPr>
              <a:t>Won’t die!</a:t>
            </a:r>
          </a:p>
          <a:p>
            <a:pPr marL="0" indent="0">
              <a:lnSpc>
                <a:spcPts val="5000"/>
              </a:lnSpc>
              <a:buNone/>
            </a:pPr>
            <a:r>
              <a:rPr lang="en-US" sz="5400" dirty="0">
                <a:effectLst>
                  <a:glow rad="127000">
                    <a:srgbClr val="311619"/>
                  </a:glow>
                </a:effectLst>
              </a:rPr>
              <a:t>Can’t die! </a:t>
            </a:r>
          </a:p>
          <a:p>
            <a:pPr marL="0" indent="0">
              <a:lnSpc>
                <a:spcPts val="5000"/>
              </a:lnSpc>
              <a:buNone/>
            </a:pPr>
            <a:r>
              <a:rPr lang="en-US" sz="5400" dirty="0">
                <a:effectLst>
                  <a:glow rad="127000">
                    <a:srgbClr val="311619"/>
                  </a:glow>
                </a:effectLst>
              </a:rPr>
              <a:t>Won’t give up!</a:t>
            </a:r>
          </a:p>
          <a:p>
            <a:pPr marL="0" indent="0">
              <a:lnSpc>
                <a:spcPts val="5000"/>
              </a:lnSpc>
              <a:buNone/>
            </a:pPr>
            <a:r>
              <a:rPr lang="en-US" sz="5400" dirty="0">
                <a:effectLst>
                  <a:glow rad="127000">
                    <a:srgbClr val="311619"/>
                  </a:glow>
                </a:effectLst>
              </a:rPr>
              <a:t>Cannot be squelched! </a:t>
            </a:r>
          </a:p>
          <a:p>
            <a:pPr marL="0" indent="0" algn="ctr">
              <a:buNone/>
            </a:pPr>
            <a:br>
              <a:rPr lang="en-US" sz="44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2283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5D43517-19B9-42F5-8C15-BFACD546D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24950" cy="68580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F32AD35-121B-4240-A5EC-FFAB00DCD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5562600"/>
            <a:ext cx="8818180" cy="1295400"/>
          </a:xfrm>
          <a:effectLst/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ts val="5000"/>
              </a:lnSpc>
              <a:buNone/>
            </a:pPr>
            <a:r>
              <a:rPr lang="en-US" sz="4000" dirty="0">
                <a:effectLst>
                  <a:glow rad="152400">
                    <a:srgbClr val="180700"/>
                  </a:glow>
                </a:effectLst>
              </a:rPr>
              <a:t>This Same Jesus is in the Believer’s Inner Man &amp; He’s Growing</a:t>
            </a:r>
          </a:p>
        </p:txBody>
      </p:sp>
    </p:spTree>
    <p:extLst>
      <p:ext uri="{BB962C8B-B14F-4D97-AF65-F5344CB8AC3E}">
        <p14:creationId xmlns:p14="http://schemas.microsoft.com/office/powerpoint/2010/main" val="271763881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7A76CDCB-9E4E-48C9-8E70-F236B59E7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0"/>
                    </a14:imgEffect>
                    <a14:imgEffect>
                      <a14:colorTemperature colorTemp="6376"/>
                    </a14:imgEffect>
                    <a14:imgEffect>
                      <a14:saturation sat="85000"/>
                    </a14:imgEffect>
                    <a14:imgEffect>
                      <a14:brightnessContrast bright="-2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" y="152400"/>
            <a:ext cx="4914900" cy="3733800"/>
          </a:xfrm>
          <a:effectLst/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ts val="5000"/>
              </a:lnSpc>
              <a:buNone/>
            </a:pPr>
            <a:r>
              <a:rPr lang="en-US" sz="4000" dirty="0">
                <a:effectLst>
                  <a:glow rad="127000">
                    <a:srgbClr val="2C1016"/>
                  </a:glow>
                </a:effectLst>
              </a:rPr>
              <a:t>A righteous person may fall seven times, but he gets up again. However, in a disaster, wicked people fall.</a:t>
            </a:r>
          </a:p>
          <a:p>
            <a:pPr marL="0" indent="0" algn="r">
              <a:lnSpc>
                <a:spcPts val="5000"/>
              </a:lnSpc>
              <a:buNone/>
            </a:pPr>
            <a:r>
              <a:rPr lang="en-US" sz="2400" dirty="0" err="1">
                <a:effectLst>
                  <a:glow rad="127000">
                    <a:srgbClr val="2C1016"/>
                  </a:glow>
                </a:effectLst>
              </a:rPr>
              <a:t>Pv</a:t>
            </a:r>
            <a:r>
              <a:rPr lang="en-US" sz="2400" dirty="0">
                <a:effectLst>
                  <a:glow rad="127000">
                    <a:srgbClr val="2C1016"/>
                  </a:glow>
                </a:effectLst>
              </a:rPr>
              <a:t>. 24:16 GW</a:t>
            </a:r>
            <a:br>
              <a:rPr lang="en-US" sz="4000" dirty="0"/>
            </a:br>
            <a:endParaRPr lang="en-US" sz="4000" dirty="0">
              <a:effectLst>
                <a:glow rad="152400">
                  <a:srgbClr val="180700"/>
                </a:glow>
              </a:effectLst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3A51AFF-2D35-45FC-A534-47A6551BAAB4}"/>
              </a:ext>
            </a:extLst>
          </p:cNvPr>
          <p:cNvSpPr txBox="1">
            <a:spLocks/>
          </p:cNvSpPr>
          <p:nvPr/>
        </p:nvSpPr>
        <p:spPr bwMode="auto">
          <a:xfrm>
            <a:off x="38100" y="4800600"/>
            <a:ext cx="90297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5000"/>
              </a:lnSpc>
              <a:buFont typeface="Wingdings" pitchFamily="2" charset="2"/>
              <a:buNone/>
            </a:pPr>
            <a:r>
              <a:rPr lang="en-US" sz="4000" kern="0" dirty="0">
                <a:effectLst>
                  <a:glow rad="127000">
                    <a:srgbClr val="2C1016"/>
                  </a:glow>
                </a:effectLst>
              </a:rPr>
              <a:t>Many are the afflictions of the righteous, But the LORD delivers him out of them all. </a:t>
            </a:r>
            <a:r>
              <a:rPr lang="en-US" sz="2400" kern="0" dirty="0">
                <a:effectLst>
                  <a:glow rad="127000">
                    <a:srgbClr val="2C1016"/>
                  </a:glow>
                </a:effectLst>
              </a:rPr>
              <a:t>Ps. 34:19 KJV</a:t>
            </a:r>
          </a:p>
        </p:txBody>
      </p:sp>
    </p:spTree>
    <p:extLst>
      <p:ext uri="{BB962C8B-B14F-4D97-AF65-F5344CB8AC3E}">
        <p14:creationId xmlns:p14="http://schemas.microsoft.com/office/powerpoint/2010/main" val="31316526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optical character recognition">
            <a:extLst>
              <a:ext uri="{FF2B5EF4-FFF2-40B4-BE49-F238E27FC236}">
                <a16:creationId xmlns:a16="http://schemas.microsoft.com/office/drawing/2014/main" id="{5961299C-A9C5-4E4E-A23F-1ED40881EC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  <a14:imgEffect>
                      <a14:colorTemperature colorTemp="5514"/>
                    </a14:imgEffect>
                    <a14:imgEffect>
                      <a14:saturation sat="130000"/>
                    </a14:imgEffect>
                    <a14:imgEffect>
                      <a14:brightnessContrast bright="3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3" r="4916" b="3333"/>
          <a:stretch/>
        </p:blipFill>
        <p:spPr bwMode="auto">
          <a:xfrm>
            <a:off x="0" y="10511"/>
            <a:ext cx="9144000" cy="683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1024"/>
            <a:ext cx="2667000" cy="6836976"/>
          </a:xfrm>
          <a:effectLst>
            <a:glow rad="12700">
              <a:schemeClr val="accent1">
                <a:alpha val="40000"/>
              </a:schemeClr>
            </a:glow>
          </a:effectLst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sz="6000" dirty="0">
                <a:effectLst>
                  <a:glow rad="127000">
                    <a:srgbClr val="4E2F1F"/>
                  </a:glow>
                </a:effectLst>
              </a:rPr>
              <a:t>The Christ Nature Lives and it Births</a:t>
            </a:r>
          </a:p>
          <a:p>
            <a:pPr marL="0" indent="0" algn="ctr">
              <a:buNone/>
            </a:pPr>
            <a:br>
              <a:rPr lang="en-US" sz="44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539078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C135AD39-7A96-478E-8678-7E816756BF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" t="2222" r="-232" b="1111"/>
          <a:stretch/>
        </p:blipFill>
        <p:spPr bwMode="auto">
          <a:xfrm>
            <a:off x="-23149" y="23149"/>
            <a:ext cx="91440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114800"/>
            <a:ext cx="9144000" cy="2057400"/>
          </a:xfrm>
          <a:effectLst>
            <a:glow rad="12700">
              <a:schemeClr val="bg2">
                <a:alpha val="25000"/>
              </a:schemeClr>
            </a:glow>
          </a:effectLst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sz="3800" dirty="0">
                <a:effectLst>
                  <a:glow rad="762000">
                    <a:srgbClr val="020202"/>
                  </a:glow>
                </a:effectLst>
              </a:rPr>
              <a:t>So if you have been raised with Christ, seek the things above, where Christ is, seated at the right hand of God. </a:t>
            </a:r>
            <a:r>
              <a:rPr lang="en-US" sz="2400" dirty="0">
                <a:effectLst>
                  <a:glow rad="762000">
                    <a:srgbClr val="020202"/>
                  </a:glow>
                </a:effectLst>
              </a:rPr>
              <a:t>Col. CSB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50E465-5F39-4CB8-B3D4-CABAA5592105}"/>
              </a:ext>
            </a:extLst>
          </p:cNvPr>
          <p:cNvSpPr txBox="1">
            <a:spLocks/>
          </p:cNvSpPr>
          <p:nvPr/>
        </p:nvSpPr>
        <p:spPr bwMode="auto">
          <a:xfrm>
            <a:off x="152400" y="0"/>
            <a:ext cx="8782878" cy="685800"/>
          </a:xfrm>
          <a:prstGeom prst="rect">
            <a:avLst/>
          </a:prstGeom>
          <a:noFill/>
          <a:ln>
            <a:noFill/>
          </a:ln>
          <a:effectLst>
            <a:glow rad="12700">
              <a:schemeClr val="bg2">
                <a:alpha val="2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3800" kern="0" dirty="0">
                <a:effectLst>
                  <a:glow rad="762000">
                    <a:srgbClr val="020202"/>
                  </a:glow>
                </a:effectLst>
              </a:rPr>
              <a:t>We Rose When He Rose</a:t>
            </a:r>
            <a:endParaRPr lang="en-US" sz="2400" kern="0" dirty="0">
              <a:effectLst>
                <a:glow rad="762000">
                  <a:srgbClr val="020202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63340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AD17B4-5DCC-4024-9AED-85490C9C0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9124950" cy="68580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AD6A554-E1EF-4C62-BC0F-D9D555B23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5562600"/>
            <a:ext cx="8818180" cy="1295400"/>
          </a:xfrm>
          <a:effectLst/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ts val="5000"/>
              </a:lnSpc>
              <a:buNone/>
            </a:pPr>
            <a:r>
              <a:rPr lang="en-US" sz="4000" dirty="0">
                <a:effectLst>
                  <a:glow rad="152400">
                    <a:srgbClr val="180700"/>
                  </a:glow>
                </a:effectLst>
              </a:rPr>
              <a:t>This Same Jesus is in the Believer’s Inner Man &amp; He’s Growing</a:t>
            </a:r>
          </a:p>
        </p:txBody>
      </p:sp>
    </p:spTree>
    <p:extLst>
      <p:ext uri="{BB962C8B-B14F-4D97-AF65-F5344CB8AC3E}">
        <p14:creationId xmlns:p14="http://schemas.microsoft.com/office/powerpoint/2010/main" val="176661380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9342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>
            <a:noAutofit/>
          </a:bodyPr>
          <a:lstStyle/>
          <a:p>
            <a:pPr algn="ctr">
              <a:lnSpc>
                <a:spcPts val="7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Let’s Begin with Prayer</a:t>
            </a:r>
            <a:endParaRPr lang="en-US" sz="6000" b="1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0678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1 peter 5 3">
            <a:extLst>
              <a:ext uri="{FF2B5EF4-FFF2-40B4-BE49-F238E27FC236}">
                <a16:creationId xmlns:a16="http://schemas.microsoft.com/office/drawing/2014/main" id="{8ECDC429-5E32-4212-ADB4-5FD350746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6000"/>
                    </a14:imgEffect>
                    <a14:imgEffect>
                      <a14:colorTemperature colorTemp="7609"/>
                    </a14:imgEffect>
                    <a14:imgEffect>
                      <a14:saturation sat="135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" y="-15240"/>
            <a:ext cx="9178290" cy="687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8001000" cy="2895600"/>
          </a:xfrm>
          <a:effectLst>
            <a:glow rad="12700">
              <a:schemeClr val="accent1">
                <a:alpha val="40000"/>
              </a:schemeClr>
            </a:glow>
          </a:effectLst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sz="5400" dirty="0">
                <a:effectLst>
                  <a:glow rad="127000">
                    <a:srgbClr val="282212"/>
                  </a:glow>
                </a:effectLst>
              </a:rPr>
              <a:t>Others Rise as We Rise</a:t>
            </a:r>
          </a:p>
          <a:p>
            <a:pPr marL="0" indent="0">
              <a:buNone/>
            </a:pPr>
            <a:endParaRPr lang="en-US" sz="2400" dirty="0">
              <a:effectLst>
                <a:glow rad="127000">
                  <a:srgbClr val="282212"/>
                </a:glow>
              </a:effectLst>
            </a:endParaRPr>
          </a:p>
          <a:p>
            <a:pPr marL="0" indent="0">
              <a:buNone/>
            </a:pPr>
            <a:r>
              <a:rPr lang="en-US" sz="4400" dirty="0">
                <a:effectLst>
                  <a:glow rad="127000">
                    <a:srgbClr val="282212"/>
                  </a:glow>
                </a:effectLst>
              </a:rPr>
              <a:t>“In all things show them how to live by your life...” </a:t>
            </a:r>
            <a:r>
              <a:rPr lang="en-US" sz="2400" dirty="0">
                <a:effectLst>
                  <a:glow rad="127000">
                    <a:srgbClr val="282212"/>
                  </a:glow>
                </a:effectLst>
              </a:rPr>
              <a:t>Titus 2:7 NLV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E01E08-CA4F-421F-B10D-9845CE6C99B3}"/>
              </a:ext>
            </a:extLst>
          </p:cNvPr>
          <p:cNvSpPr txBox="1">
            <a:spLocks/>
          </p:cNvSpPr>
          <p:nvPr/>
        </p:nvSpPr>
        <p:spPr bwMode="auto">
          <a:xfrm>
            <a:off x="4876800" y="4572000"/>
            <a:ext cx="4267200" cy="2286000"/>
          </a:xfrm>
          <a:prstGeom prst="rect">
            <a:avLst/>
          </a:prstGeom>
          <a:noFill/>
          <a:ln>
            <a:noFill/>
          </a:ln>
          <a:effectLst>
            <a:glow rad="12700">
              <a:schemeClr val="accent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4800" kern="0" dirty="0">
                <a:effectLst>
                  <a:glow rad="127000">
                    <a:srgbClr val="282212"/>
                  </a:glow>
                </a:effectLst>
              </a:rPr>
              <a:t>Our personal resurrections inspire others.</a:t>
            </a:r>
            <a:endParaRPr lang="en-US" sz="2400" kern="0" dirty="0">
              <a:effectLst>
                <a:glow rad="127000">
                  <a:srgbClr val="282212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75222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inspire others">
            <a:extLst>
              <a:ext uri="{FF2B5EF4-FFF2-40B4-BE49-F238E27FC236}">
                <a16:creationId xmlns:a16="http://schemas.microsoft.com/office/drawing/2014/main" id="{A1578FAA-8FA2-4998-B159-71F003464F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6748"/>
                    </a14:imgEffect>
                    <a14:imgEffect>
                      <a14:brightnessContrast bright="8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84"/>
          <a:stretch/>
        </p:blipFill>
        <p:spPr bwMode="auto">
          <a:xfrm>
            <a:off x="12855" y="0"/>
            <a:ext cx="91311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991600" cy="1524000"/>
          </a:xfrm>
          <a:effectLst>
            <a:glow rad="12700">
              <a:schemeClr val="accent1">
                <a:alpha val="40000"/>
              </a:schemeClr>
            </a:glow>
          </a:effectLst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ts val="5000"/>
              </a:lnSpc>
              <a:buNone/>
            </a:pPr>
            <a:r>
              <a:rPr lang="en-US" sz="5400" dirty="0">
                <a:effectLst>
                  <a:glow rad="127000">
                    <a:srgbClr val="120007"/>
                  </a:glow>
                </a:effectLst>
              </a:rPr>
              <a:t>Also, our resurrection </a:t>
            </a:r>
          </a:p>
          <a:p>
            <a:pPr marL="0" indent="0">
              <a:lnSpc>
                <a:spcPts val="5000"/>
              </a:lnSpc>
              <a:buNone/>
            </a:pPr>
            <a:r>
              <a:rPr lang="en-US" sz="5400" dirty="0">
                <a:effectLst>
                  <a:glow rad="127000">
                    <a:srgbClr val="120007"/>
                  </a:glow>
                </a:effectLst>
              </a:rPr>
              <a:t>joy revives others.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4AD2DED-53BF-47B3-AB7B-DF3B9C89E39D}"/>
              </a:ext>
            </a:extLst>
          </p:cNvPr>
          <p:cNvSpPr txBox="1">
            <a:spLocks/>
          </p:cNvSpPr>
          <p:nvPr/>
        </p:nvSpPr>
        <p:spPr bwMode="auto">
          <a:xfrm>
            <a:off x="76200" y="5943600"/>
            <a:ext cx="8991600" cy="914400"/>
          </a:xfrm>
          <a:prstGeom prst="rect">
            <a:avLst/>
          </a:prstGeom>
          <a:noFill/>
          <a:ln>
            <a:noFill/>
          </a:ln>
          <a:effectLst>
            <a:glow rad="12700">
              <a:schemeClr val="accent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ts val="5000"/>
              </a:lnSpc>
              <a:buFont typeface="Wingdings" pitchFamily="2" charset="2"/>
              <a:buNone/>
            </a:pPr>
            <a:r>
              <a:rPr lang="en-US" sz="5400" kern="0" dirty="0">
                <a:effectLst>
                  <a:glow rad="127000">
                    <a:srgbClr val="120007"/>
                  </a:glow>
                </a:effectLst>
              </a:rPr>
              <a:t>They can rise with us.</a:t>
            </a:r>
          </a:p>
        </p:txBody>
      </p:sp>
    </p:spTree>
    <p:extLst>
      <p:ext uri="{BB962C8B-B14F-4D97-AF65-F5344CB8AC3E}">
        <p14:creationId xmlns:p14="http://schemas.microsoft.com/office/powerpoint/2010/main" val="31119697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4B3C1A-134E-4B86-AE4E-C5BF6438E7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1000"/>
                    </a14:imgEffect>
                    <a14:imgEffect>
                      <a14:colorTemperature colorTemp="2428"/>
                    </a14:imgEffect>
                    <a14:imgEffect>
                      <a14:saturation sat="199000"/>
                    </a14:imgEffect>
                    <a14:imgEffect>
                      <a14:brightnessContrast bright="8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01" t="13333" r="16399"/>
          <a:stretch/>
        </p:blipFill>
        <p:spPr>
          <a:xfrm>
            <a:off x="0" y="23036"/>
            <a:ext cx="6750737" cy="68349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2286000"/>
            <a:ext cx="4953000" cy="4648200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sz="3800" dirty="0">
                <a:effectLst>
                  <a:glow rad="127000">
                    <a:srgbClr val="001322"/>
                  </a:glow>
                </a:effectLst>
              </a:rPr>
              <a:t>“When someone becomes a Christian, he becomes a brand-new person inside. He is not the same anymore. A new life has begun!” </a:t>
            </a:r>
            <a:r>
              <a:rPr lang="en-US" sz="2000" dirty="0">
                <a:effectLst>
                  <a:glow rad="127000">
                    <a:srgbClr val="001322"/>
                  </a:glow>
                </a:effectLst>
              </a:rPr>
              <a:t>2 Cor. 5:17 TLB</a:t>
            </a:r>
            <a:br>
              <a:rPr lang="en-US" sz="44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89746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hrist mirror">
            <a:extLst>
              <a:ext uri="{FF2B5EF4-FFF2-40B4-BE49-F238E27FC236}">
                <a16:creationId xmlns:a16="http://schemas.microsoft.com/office/drawing/2014/main" id="{43876284-D988-4E52-86AA-C0A635383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colorTemperature colorTemp="5634"/>
                    </a14:imgEffect>
                    <a14:imgEffect>
                      <a14:saturation sat="109000"/>
                    </a14:imgEffect>
                    <a14:imgEffect>
                      <a14:brightnessContrast bright="2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3"/>
          <a:stretch/>
        </p:blipFill>
        <p:spPr bwMode="auto">
          <a:xfrm>
            <a:off x="-10161" y="-15241"/>
            <a:ext cx="9186133" cy="686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4267200" cy="6263640"/>
          </a:xfrm>
          <a:effectLst>
            <a:glow rad="12700">
              <a:schemeClr val="accent1">
                <a:alpha val="40000"/>
              </a:schemeClr>
            </a:glow>
          </a:effectLst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ts val="4000"/>
              </a:lnSpc>
              <a:buNone/>
            </a:pPr>
            <a:r>
              <a:rPr lang="en-US" sz="3800" dirty="0">
                <a:effectLst>
                  <a:glow rad="127000">
                    <a:srgbClr val="501810"/>
                  </a:glow>
                </a:effectLst>
              </a:rPr>
              <a:t>“My dear brothers, we are God's children now. No one knows yet what we shall be like.</a:t>
            </a:r>
          </a:p>
          <a:p>
            <a:pPr marL="0" indent="0">
              <a:lnSpc>
                <a:spcPts val="4000"/>
              </a:lnSpc>
              <a:buNone/>
            </a:pPr>
            <a:r>
              <a:rPr lang="en-US" sz="3800" dirty="0">
                <a:effectLst>
                  <a:glow rad="127000">
                    <a:srgbClr val="501810"/>
                  </a:glow>
                </a:effectLst>
              </a:rPr>
              <a:t>But we know that when Jesus comes, we will be like him. We will see him as he really is.” </a:t>
            </a:r>
            <a:r>
              <a:rPr lang="en-US" sz="2000" dirty="0">
                <a:effectLst>
                  <a:glow rad="127000">
                    <a:srgbClr val="501810"/>
                  </a:glow>
                </a:effectLst>
              </a:rPr>
              <a:t>1 Jn. 3:2 WE</a:t>
            </a:r>
          </a:p>
          <a:p>
            <a:pPr marL="0" indent="0" algn="ctr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1732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3867" y="0"/>
            <a:ext cx="9144000" cy="685800"/>
          </a:xfrm>
        </p:spPr>
        <p:txBody>
          <a:bodyPr/>
          <a:lstStyle/>
          <a:p>
            <a:r>
              <a:rPr lang="en-US" sz="3600" dirty="0"/>
              <a:t>Song: I AM New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2"/>
            <a:ext cx="9144000" cy="5642113"/>
          </a:xfrm>
        </p:spPr>
        <p:txBody>
          <a:bodyPr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Video Goes Here</a:t>
            </a:r>
            <a:br>
              <a:rPr lang="en-US" sz="4400" dirty="0"/>
            </a:br>
            <a:r>
              <a:rPr lang="en-US" sz="4400" dirty="0"/>
              <a:t>Title: I Am New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Download Here: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https://youtu.be/u9bjPwwLgj0</a:t>
            </a:r>
            <a:endParaRPr lang="en-US" dirty="0"/>
          </a:p>
          <a:p>
            <a:pPr marL="0" indent="0" algn="ctr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24937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67200" y="3038935"/>
            <a:ext cx="4876800" cy="3819065"/>
          </a:xfrm>
          <a:noFill/>
        </p:spPr>
        <p:txBody>
          <a:bodyPr lIns="0" tIns="0" rIns="0" bIns="182880"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b="1" u="sng" dirty="0"/>
              <a:t>John Wesley Said: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8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“…the preacher was describing the change which God works in the heart through faith in Christ and I felt my heart strangely warmed.”</a:t>
            </a:r>
          </a:p>
          <a:p>
            <a:pPr marL="0" indent="0">
              <a:lnSpc>
                <a:spcPct val="90000"/>
              </a:lnSpc>
              <a:buNone/>
            </a:pPr>
            <a:endParaRPr lang="en-US" sz="6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Jesus makes His presence Known by a small voice!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pic>
        <p:nvPicPr>
          <p:cNvPr id="35842" name="Picture 5" descr="JacksonWesleyLL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t="24958" r="13440" b="26153"/>
          <a:stretch/>
        </p:blipFill>
        <p:spPr>
          <a:xfrm>
            <a:off x="1" y="3863020"/>
            <a:ext cx="3733799" cy="2994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http://2.bp.blogspot.com/_Gz7Z11J0DDU/S7dYe6RJAII/AAAAAAAABIk/B081pidxw8k/s1600/Emmaus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04" t="43124" r="13874"/>
          <a:stretch/>
        </p:blipFill>
        <p:spPr bwMode="auto">
          <a:xfrm>
            <a:off x="5144253" y="1483"/>
            <a:ext cx="3861646" cy="2894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482"/>
            <a:ext cx="4724400" cy="403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182880" rIns="137160" bIns="18288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/>
              <a:t>Is Jesus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/>
              <a:t>Speaking to You?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0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800" b="1" dirty="0"/>
              <a:t>“They said to each other, ‘Did not our hearts burn within us while he talked to us on the road, while he opened to us the Scriptures?’”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75955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iblevs_rev3_20_atdoo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8000" contrast="4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860"/>
                    </a14:imgEffect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6504"/>
            <a:ext cx="9144000" cy="6884504"/>
          </a:xfrm>
          <a:noFill/>
        </p:spPr>
      </p:pic>
    </p:spTree>
    <p:extLst>
      <p:ext uri="{BB962C8B-B14F-4D97-AF65-F5344CB8AC3E}">
        <p14:creationId xmlns:p14="http://schemas.microsoft.com/office/powerpoint/2010/main" val="2093055075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dirty="0"/>
              <a:t>What is the Sinner‘s Prayer?</a:t>
            </a:r>
          </a:p>
        </p:txBody>
      </p:sp>
      <p:pic>
        <p:nvPicPr>
          <p:cNvPr id="6146" name="Picture 2" descr="confession-sign-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76400"/>
            <a:ext cx="5486400" cy="5181600"/>
          </a:xfrm>
          <a:noFill/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5410200" y="762000"/>
            <a:ext cx="3733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This is a prayer we can pray when we are ready to admit we are sinners and need Christ’s forgiveness.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2000" b="1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It must be prayed with faith in our hearts and a readiness to have a life-changing encounter with Jesus Christ.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29647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eap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4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-76200" y="-152400"/>
            <a:ext cx="9296400" cy="914400"/>
          </a:xfrm>
          <a:solidFill>
            <a:schemeClr val="bg2">
              <a:alpha val="50000"/>
            </a:schemeClr>
          </a:solidFill>
          <a:effectLst>
            <a:softEdge rad="76200"/>
          </a:effectLst>
        </p:spPr>
        <p:txBody>
          <a:bodyPr/>
          <a:lstStyle/>
          <a:p>
            <a:pPr eaLnBrk="1" hangingPunct="1"/>
            <a:r>
              <a:rPr lang="en-US" sz="3600" b="1" dirty="0"/>
              <a:t>A prayer of faith </a:t>
            </a:r>
            <a:r>
              <a:rPr lang="en-US" sz="3600" b="1" dirty="0">
                <a:sym typeface="Wingdings" pitchFamily="2" charset="2"/>
              </a:rPr>
              <a:t></a:t>
            </a:r>
            <a:r>
              <a:rPr lang="en-US" sz="3600" b="1" dirty="0"/>
              <a:t> Pray this prayer if :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324600" y="605832"/>
            <a:ext cx="2895600" cy="6252168"/>
          </a:xfrm>
          <a:solidFill>
            <a:schemeClr val="bg2">
              <a:alpha val="58823"/>
            </a:schemeClr>
          </a:solidFill>
          <a:effectLst>
            <a:softEdge rad="50800"/>
          </a:effectLst>
        </p:spPr>
        <p:txBody>
          <a:bodyPr tIns="182880"/>
          <a:lstStyle/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dirty="0"/>
              <a:t>You want to set an example &amp; show others how it is done</a:t>
            </a:r>
          </a:p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dirty="0"/>
              <a:t>You just like to give your heart to Jesus again &amp; again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-76200" y="609600"/>
            <a:ext cx="3124200" cy="6252168"/>
          </a:xfrm>
          <a:prstGeom prst="rect">
            <a:avLst/>
          </a:prstGeom>
          <a:solidFill>
            <a:schemeClr val="bg2">
              <a:alpha val="58823"/>
            </a:schemeClr>
          </a:solidFill>
          <a:ln>
            <a:noFill/>
          </a:ln>
          <a:effectLst>
            <a:softEdge rad="50800"/>
          </a:effectLst>
          <a:extLst/>
        </p:spPr>
        <p:txBody>
          <a:bodyPr tIns="91440"/>
          <a:lstStyle/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endParaRPr lang="en-US" sz="800" b="1" dirty="0">
              <a:latin typeface="Arial" charset="0"/>
            </a:endParaRP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000" b="1" dirty="0">
                <a:latin typeface="Arial" charset="0"/>
              </a:rPr>
              <a:t>If you never have before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000" b="1" dirty="0">
                <a:latin typeface="Arial" charset="0"/>
              </a:rPr>
              <a:t>You have in the past, but you think it would mean more today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000" b="1" dirty="0">
                <a:latin typeface="Arial" charset="0"/>
              </a:rPr>
              <a:t>You have been walking afar off and you want to come back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05200" y="4114800"/>
            <a:ext cx="2209800" cy="9144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533400">
              <a:srgbClr val="FFFF00">
                <a:alpha val="66000"/>
              </a:srgbClr>
            </a:glow>
            <a:softEdge rad="114300"/>
          </a:effectLst>
        </p:spPr>
        <p:txBody>
          <a:bodyPr wrap="none" rtlCol="0">
            <a:normAutofit lnSpcReduction="10000"/>
          </a:bodyPr>
          <a:lstStyle/>
          <a:p>
            <a:pPr algn="ctr"/>
            <a:r>
              <a:rPr lang="en-US" sz="6000" b="1" dirty="0"/>
              <a:t>Faith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738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elebrate-the-cross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2"/>
          <a:stretch/>
        </p:blipFill>
        <p:spPr>
          <a:xfrm>
            <a:off x="0" y="152400"/>
            <a:ext cx="9144000" cy="5029200"/>
          </a:xfrm>
          <a:noFill/>
        </p:spPr>
      </p:pic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5080" y="0"/>
            <a:ext cx="9144000" cy="889000"/>
          </a:xfrm>
          <a:solidFill>
            <a:schemeClr val="bg2"/>
          </a:solidFill>
        </p:spPr>
        <p:txBody>
          <a:bodyPr lIns="91440" tIns="0" rIns="0" bIns="0"/>
          <a:lstStyle/>
          <a:p>
            <a:pPr eaLnBrk="1" hangingPunct="1"/>
            <a:r>
              <a:rPr lang="en-US" sz="3200" dirty="0"/>
              <a:t>We Declare Our Faith Publicly Because </a:t>
            </a:r>
            <a:br>
              <a:rPr lang="en-US" sz="3200" dirty="0"/>
            </a:br>
            <a:r>
              <a:rPr lang="en-US" sz="3200" dirty="0"/>
              <a:t>Jesus Declared His LOVE Publicly</a:t>
            </a:r>
          </a:p>
        </p:txBody>
      </p:sp>
      <p:pic>
        <p:nvPicPr>
          <p:cNvPr id="10243" name="Picture 3" descr="Milverton1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"/>
                    </a14:imgEffect>
                    <a14:imgEffect>
                      <a14:colorTemperature colorTemp="7400"/>
                    </a14:imgEffect>
                    <a14:imgEffect>
                      <a14:saturation sat="136000"/>
                    </a14:imgEffect>
                    <a14:imgEffect>
                      <a14:brightnessContrast bright="16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1066800"/>
            <a:ext cx="3175000" cy="317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889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ts val="28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800" b="1" dirty="0">
                <a:latin typeface="Arial" charset="0"/>
              </a:rPr>
              <a:t>“If you stand before others and are willing to say you believe in me, then I will tell my Father in heaven that you belong to me.”</a:t>
            </a:r>
            <a:r>
              <a:rPr lang="en-US" sz="3100" b="1" dirty="0">
                <a:latin typeface="Arial" charset="0"/>
              </a:rPr>
              <a:t> </a:t>
            </a:r>
            <a:r>
              <a:rPr lang="en-US" sz="2000" b="1" dirty="0">
                <a:latin typeface="Arial" charset="0"/>
              </a:rPr>
              <a:t>Mat 10:32</a:t>
            </a:r>
            <a:r>
              <a:rPr lang="en-US" sz="3100" b="1" dirty="0">
                <a:latin typeface="Arial" charset="0"/>
              </a:rPr>
              <a:t> </a:t>
            </a:r>
          </a:p>
          <a:p>
            <a:pPr eaLnBrk="1" hangingPunct="1">
              <a:lnSpc>
                <a:spcPts val="28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800" b="1" dirty="0">
                <a:latin typeface="Arial" charset="0"/>
              </a:rPr>
              <a:t>If you are ready to give your heart &amp; life to Jesus right now, please come to the front as we pray this prayer together.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192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4B3C1A-134E-4B86-AE4E-C5BF6438E7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1000"/>
                    </a14:imgEffect>
                    <a14:imgEffect>
                      <a14:colorTemperature colorTemp="2428"/>
                    </a14:imgEffect>
                    <a14:imgEffect>
                      <a14:saturation sat="199000"/>
                    </a14:imgEffect>
                    <a14:imgEffect>
                      <a14:brightnessContrast bright="8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01" t="13333" r="16399"/>
          <a:stretch/>
        </p:blipFill>
        <p:spPr>
          <a:xfrm>
            <a:off x="0" y="23036"/>
            <a:ext cx="6750737" cy="68349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2514600"/>
            <a:ext cx="4800600" cy="2362200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en-US" sz="9600" dirty="0">
                <a:ln w="50800">
                  <a:solidFill>
                    <a:schemeClr val="bg2"/>
                  </a:solidFill>
                </a:ln>
                <a:effectLst>
                  <a:glow rad="203200">
                    <a:srgbClr val="7CFFFF"/>
                  </a:glow>
                </a:effectLst>
              </a:rPr>
              <a:t>I Am New</a:t>
            </a:r>
            <a:br>
              <a:rPr lang="en-US" sz="44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801047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lima_mihanlog_com-child-praying%20(17)"/>
          <p:cNvPicPr>
            <a:picLocks noChangeAspect="1" noChangeArrowheads="1"/>
          </p:cNvPicPr>
          <p:nvPr/>
        </p:nvPicPr>
        <p:blipFill rotWithShape="1">
          <a:blip r:embed="rId4">
            <a:lum bright="26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0" t="14901"/>
          <a:stretch/>
        </p:blipFill>
        <p:spPr bwMode="auto">
          <a:xfrm>
            <a:off x="34523" y="0"/>
            <a:ext cx="4375688" cy="389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410211" y="0"/>
            <a:ext cx="4733789" cy="6858000"/>
          </a:xfrm>
          <a:solidFill>
            <a:schemeClr val="bg2">
              <a:alpha val="83922"/>
            </a:schemeClr>
          </a:solidFill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Clr>
                <a:srgbClr val="F5F5F5"/>
              </a:buClr>
              <a:buNone/>
            </a:pPr>
            <a:r>
              <a:rPr lang="en-US" sz="3200" dirty="0"/>
              <a:t>Three Important Questions</a:t>
            </a: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900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want to know Jesus as your Savior right now?</a:t>
            </a:r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believe He died to save you from your sins &amp; that He rose from the dead? </a:t>
            </a:r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believe that He is here, waiting to save you right now?</a:t>
            </a:r>
            <a:r>
              <a:rPr lang="en-US" sz="3200" dirty="0"/>
              <a:t> </a:t>
            </a:r>
          </a:p>
        </p:txBody>
      </p:sp>
      <p:pic>
        <p:nvPicPr>
          <p:cNvPr id="1026" name="Picture 2" descr="http://2.bp.blogspot.com/-hRYmUc3XEAA/UHBTVCLCBXI/AAAAAAAAEDQ/zszKIJ9k6Y8/s1600/prayer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42" r="2680" b="9729"/>
          <a:stretch/>
        </p:blipFill>
        <p:spPr bwMode="auto">
          <a:xfrm>
            <a:off x="7401" y="3478884"/>
            <a:ext cx="4402810" cy="337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96722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 lIns="0" tIns="0" rIns="0" bIns="0"/>
          <a:lstStyle/>
          <a:p>
            <a:r>
              <a:rPr lang="en-US" sz="3600" dirty="0"/>
              <a:t>The Prayer of a Sinner Turning to Jesus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4513"/>
          </a:xfrm>
        </p:spPr>
        <p:txBody>
          <a:bodyPr lIns="91440" tIns="0" rIns="0" bIns="0"/>
          <a:lstStyle/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Dear Jesus, I know that I have sinned against You and that my sins separate me from You.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am truly sorry.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Right now, I turn away from my sinful past 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Please forgive me, and help me to keep from sin.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believe You died for my sins.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Believe You rose from the dead,  you are alive, and you hear this prayer from my heart.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invite You Jesus to be both my Savior and the Lord of my life.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want You to rule my life from now on.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00383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572000"/>
            <a:ext cx="9144000" cy="2286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3600" dirty="0"/>
              <a:t>“But some people did accept him. They believed in him, and he gave them the right to become children of God.”</a:t>
            </a:r>
            <a:r>
              <a:rPr lang="en-US" sz="2700" dirty="0"/>
              <a:t> 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en-US" sz="2300" dirty="0"/>
              <a:t>John 1:12</a:t>
            </a:r>
            <a:r>
              <a:rPr lang="en-US" sz="2700" dirty="0"/>
              <a:t> </a:t>
            </a:r>
          </a:p>
        </p:txBody>
      </p:sp>
      <p:pic>
        <p:nvPicPr>
          <p:cNvPr id="12292" name="Picture 4" descr="PBWU_-_Child_of_God_-_black__19686_zoom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" r="398" b="1292"/>
          <a:stretch/>
        </p:blipFill>
        <p:spPr>
          <a:xfrm>
            <a:off x="4648200" y="0"/>
            <a:ext cx="4495800" cy="4495800"/>
          </a:xfrm>
          <a:noFill/>
        </p:spPr>
      </p:pic>
      <p:pic>
        <p:nvPicPr>
          <p:cNvPr id="12293" name="Picture 5" descr="untitle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85" y="0"/>
            <a:ext cx="4574674" cy="4495800"/>
          </a:xfrm>
        </p:spPr>
      </p:pic>
    </p:spTree>
    <p:extLst>
      <p:ext uri="{BB962C8B-B14F-4D97-AF65-F5344CB8AC3E}">
        <p14:creationId xmlns:p14="http://schemas.microsoft.com/office/powerpoint/2010/main" val="3672542627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2011_1000V_front_1-e131663260933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"/>
            <a:ext cx="3657600" cy="3017838"/>
          </a:xfrm>
          <a:noFill/>
        </p:spPr>
      </p:pic>
      <p:pic>
        <p:nvPicPr>
          <p:cNvPr id="13315" name="Picture 3" descr="new-creation-2-suzanne-car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6625" y="838200"/>
            <a:ext cx="5667375" cy="6019800"/>
          </a:xfrm>
          <a:noFill/>
        </p:spPr>
      </p:pic>
    </p:spTree>
    <p:extLst>
      <p:ext uri="{BB962C8B-B14F-4D97-AF65-F5344CB8AC3E}">
        <p14:creationId xmlns:p14="http://schemas.microsoft.com/office/powerpoint/2010/main" val="3872063360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8825280"/>
          <p:cNvPicPr>
            <a:picLocks noChangeAspect="1" noChangeArrowheads="1"/>
          </p:cNvPicPr>
          <p:nvPr/>
        </p:nvPicPr>
        <p:blipFill>
          <a:blip r:embed="rId4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4469261588_9946469d09_z"/>
          <p:cNvPicPr>
            <a:picLocks noChangeAspect="1" noChangeArrowheads="1"/>
          </p:cNvPicPr>
          <p:nvPr/>
        </p:nvPicPr>
        <p:blipFill>
          <a:blip r:embed="rId5">
            <a:lum bright="8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410" y="-304800"/>
            <a:ext cx="3908790" cy="6934200"/>
          </a:xfrm>
          <a:prstGeom prst="rect">
            <a:avLst/>
          </a:prstGeom>
          <a:noFill/>
          <a:ln>
            <a:noFill/>
          </a:ln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2895600" y="3352800"/>
            <a:ext cx="6248400" cy="3505200"/>
          </a:xfrm>
          <a:solidFill>
            <a:schemeClr val="bg2">
              <a:alpha val="60000"/>
            </a:schemeClr>
          </a:solidFill>
          <a:effectLst>
            <a:softEdge rad="127000"/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did you learn today?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dirty="0"/>
              <a:t>What about being new in Christ?</a:t>
            </a:r>
            <a:endParaRPr lang="en-US" sz="3200" b="1" dirty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have you </a:t>
            </a:r>
            <a:r>
              <a:rPr lang="en-US" sz="3200" dirty="0"/>
              <a:t>b</a:t>
            </a:r>
            <a:r>
              <a:rPr lang="en-US" sz="3200" b="1" dirty="0"/>
              <a:t>een thinking about God lately?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do you want to tell others about Jesus?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52400" y="174263"/>
            <a:ext cx="2590800" cy="6509474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rgbClr val="808080"/>
            </a:outerShdw>
            <a:softEdge rad="0"/>
          </a:effectLst>
          <a:extLst/>
        </p:spPr>
        <p:txBody>
          <a:bodyPr wrap="square" lIns="0" bIns="0" anchor="ctr">
            <a:spAutoFit/>
          </a:bodyPr>
          <a:lstStyle/>
          <a:p>
            <a:r>
              <a:rPr lang="en-US" sz="3600" b="1" dirty="0">
                <a:latin typeface="Arial" charset="0"/>
              </a:rPr>
              <a:t>“If you openly say, ‘Jesus is Lord’ and believe in your heart that God raised him from death, you will be saved.”</a:t>
            </a:r>
            <a:r>
              <a:rPr lang="en-US" b="1" dirty="0">
                <a:latin typeface="Arial" charset="0"/>
              </a:rPr>
              <a:t> </a:t>
            </a:r>
          </a:p>
          <a:p>
            <a:pPr algn="r"/>
            <a:r>
              <a:rPr lang="en-US" sz="2000" b="1" dirty="0">
                <a:latin typeface="Arial" charset="0"/>
              </a:rPr>
              <a:t>Rom. 10:9</a:t>
            </a:r>
            <a:r>
              <a:rPr lang="en-US" sz="2400" b="1" dirty="0">
                <a:latin typeface="Arial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72008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5E400-FDC3-4CE0-863A-670DE82B1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74908"/>
            <a:ext cx="9144000" cy="6936222"/>
          </a:xfrm>
          <a:solidFill>
            <a:schemeClr val="tx1"/>
          </a:solidFill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ss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8478B10-E598-49D5-80B6-7DCE089F5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751" y="-304800"/>
            <a:ext cx="743504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9600" b="1" dirty="0" err="1">
                <a:solidFill>
                  <a:srgbClr val="7B3907"/>
                </a:solidFill>
                <a:latin typeface="+mn-lt"/>
              </a:rPr>
              <a:t>Evangecube</a:t>
            </a:r>
            <a:endParaRPr kumimoji="0" lang="en-US" altLang="en-US" sz="9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1026" name="Picture 2" descr="https://www.om.org/img/b59668.jpg">
            <a:extLst>
              <a:ext uri="{FF2B5EF4-FFF2-40B4-BE49-F238E27FC236}">
                <a16:creationId xmlns:a16="http://schemas.microsoft.com/office/drawing/2014/main" id="{76781864-7623-4E58-81AB-55CDB0997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8000"/>
                    </a14:imgEffect>
                    <a14:imgEffect>
                      <a14:colorTemperature colorTemp="6049"/>
                    </a14:imgEffect>
                    <a14:imgEffect>
                      <a14:saturation sat="105000"/>
                    </a14:imgEffect>
                    <a14:imgEffect>
                      <a14:brightnessContrast bright="4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59958"/>
            <a:ext cx="8458200" cy="559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949823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5E400-FDC3-4CE0-863A-670DE82B1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74908"/>
            <a:ext cx="9144000" cy="6936222"/>
          </a:xfrm>
          <a:solidFill>
            <a:schemeClr val="tx1"/>
          </a:solidFill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/>
              <a:t>ss</a:t>
            </a:r>
            <a:endParaRPr lang="en-US" dirty="0"/>
          </a:p>
        </p:txBody>
      </p:sp>
      <p:pic>
        <p:nvPicPr>
          <p:cNvPr id="1026" name="Picture 2" descr="777710: Evangecube Big Cube (assembled)">
            <a:hlinkClick r:id="rId3"/>
            <a:extLst>
              <a:ext uri="{FF2B5EF4-FFF2-40B4-BE49-F238E27FC236}">
                <a16:creationId xmlns:a16="http://schemas.microsoft.com/office/drawing/2014/main" id="{B2C61363-FE76-4E6F-BF58-3CD6B0EDA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8000"/>
                    </a14:imgEffect>
                    <a14:imgEffect>
                      <a14:colorTemperature colorTemp="6389"/>
                    </a14:imgEffect>
                    <a14:imgEffect>
                      <a14:saturation sat="184000"/>
                    </a14:imgEffect>
                    <a14:imgEffect>
                      <a14:brightnessContrast bright="8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48" t="26497" b="13861"/>
          <a:stretch/>
        </p:blipFill>
        <p:spPr bwMode="auto">
          <a:xfrm>
            <a:off x="5080534" y="3632713"/>
            <a:ext cx="3758666" cy="307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9CD9A77-25F2-4A31-A98D-BCCD3390D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19600"/>
            <a:ext cx="502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hlinkClick r:id="rId3"/>
              </a:rPr>
              <a:t>Evangecube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hlinkClick r:id="rId3"/>
              </a:rPr>
              <a:t> Big Cube (assembled)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8478B10-E598-49D5-80B6-7DCE089F5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751" y="-274260"/>
            <a:ext cx="743504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9600" b="1" dirty="0" err="1">
                <a:solidFill>
                  <a:srgbClr val="7B3907"/>
                </a:solidFill>
                <a:latin typeface="+mn-lt"/>
              </a:rPr>
              <a:t>Evangecube</a:t>
            </a:r>
            <a:endParaRPr kumimoji="0" lang="en-US" altLang="en-US" sz="9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42F5BF-0384-47D3-9F9E-0B9F0F69A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629251"/>
            <a:ext cx="6248400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7B3907"/>
                </a:solidFill>
              </a:rPr>
              <a:t>This Evangelism Tool is Available Here:  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-apple-system"/>
                <a:hlinkClick r:id="rId6"/>
              </a:rPr>
              <a:t> 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-apple-system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b="1" dirty="0">
                <a:latin typeface="+mn-lt"/>
                <a:hlinkClick r:id="rId6"/>
              </a:rPr>
              <a:t>S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hlinkClick r:id="rId6"/>
              </a:rPr>
              <a:t>tandard Size </a:t>
            </a: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hlinkClick r:id="rId6"/>
              </a:rPr>
              <a:t>EvangeCube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5" name="Picture 2" descr="777776: EvangeCube">
            <a:hlinkClick r:id="rId6"/>
            <a:extLst>
              <a:ext uri="{FF2B5EF4-FFF2-40B4-BE49-F238E27FC236}">
                <a16:creationId xmlns:a16="http://schemas.microsoft.com/office/drawing/2014/main" id="{72B17F26-9C67-4465-BA61-7834FB5F3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3998"/>
            <a:ext cx="1828800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024461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1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29" r="6828"/>
          <a:stretch/>
        </p:blipFill>
        <p:spPr>
          <a:xfrm>
            <a:off x="0" y="-8467"/>
            <a:ext cx="915367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457200"/>
            <a:ext cx="2743200" cy="6400800"/>
          </a:xfrm>
          <a:prstGeom prst="rect">
            <a:avLst/>
          </a:prstGeom>
          <a:noFill/>
          <a:effectLst>
            <a:glow rad="279400">
              <a:schemeClr val="accent1">
                <a:alpha val="82000"/>
              </a:schemeClr>
            </a:glow>
          </a:effectLst>
        </p:spPr>
        <p:txBody>
          <a:bodyPr wrap="square" lIns="0" tIns="0" rIns="0" bIns="0">
            <a:noAutofit/>
          </a:bodyPr>
          <a:lstStyle/>
          <a:p>
            <a:pPr marL="0" marR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rgbClr val="643200"/>
                </a:solidFill>
                <a:effectLst>
                  <a:glow rad="127000">
                    <a:srgbClr val="FFFF00"/>
                  </a:glow>
                </a:effectLst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Let’s Close in Prayer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55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048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400" dirty="0"/>
              <a:t>Note: After you download the slideshow, you may also need to download some videos from YouTube &amp; add them into this PowerPoint. This tool can help you: </a:t>
            </a:r>
            <a:br>
              <a:rPr lang="en-US" sz="2400" dirty="0"/>
            </a:br>
            <a:r>
              <a:rPr lang="en-US" sz="2400" dirty="0">
                <a:hlinkClick r:id="rId2"/>
              </a:rPr>
              <a:t>Free YouTube Download</a:t>
            </a:r>
            <a:r>
              <a:rPr lang="en-US" sz="2400" dirty="0"/>
              <a:t> 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2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5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209800"/>
            <a:ext cx="624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present these messages in outdoor venues using the </a:t>
            </a:r>
            <a:r>
              <a:rPr lang="en-US" sz="2400" b="1" dirty="0">
                <a:latin typeface="Arial" charset="0"/>
                <a:hlinkClick r:id="rId6"/>
              </a:rPr>
              <a:t>SonShineTent</a:t>
            </a:r>
            <a:r>
              <a:rPr lang="en-US" sz="2400" b="1" dirty="0">
                <a:latin typeface="Arial" charset="0"/>
              </a:rPr>
              <a:t>.</a:t>
            </a:r>
            <a:br>
              <a:rPr lang="en-US" sz="2400" b="1" dirty="0">
                <a:latin typeface="Arial" charset="0"/>
              </a:rPr>
            </a:br>
            <a:r>
              <a:rPr lang="en-US" sz="2400" b="1" dirty="0">
                <a:latin typeface="Arial" charset="0"/>
              </a:rPr>
              <a:t>Watch the video of our service that goes with this message, click here: </a:t>
            </a:r>
            <a:r>
              <a:rPr lang="en-US" sz="2400" b="1" dirty="0">
                <a:latin typeface="Arial" charset="0"/>
                <a:hlinkClick r:id="rId7"/>
              </a:rPr>
              <a:t>http://campaignkerusso.org/?p=15367</a:t>
            </a:r>
            <a:r>
              <a:rPr lang="en-US" sz="2400" b="1" dirty="0">
                <a:latin typeface="Arial" charset="0"/>
              </a:rPr>
              <a:t> </a:t>
            </a:r>
          </a:p>
          <a:p>
            <a:pPr algn="ctr"/>
            <a:endParaRPr lang="en-US" sz="2000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sz="2000" b="1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  <a:hlinkClick r:id="rId8"/>
              </a:rPr>
              <a:t>info@campaignkerusso.org</a:t>
            </a:r>
            <a:r>
              <a:rPr lang="en-US" sz="2400" b="1" dirty="0">
                <a:latin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39333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3867" y="0"/>
            <a:ext cx="9144000" cy="685800"/>
          </a:xfrm>
        </p:spPr>
        <p:txBody>
          <a:bodyPr/>
          <a:lstStyle/>
          <a:p>
            <a:r>
              <a:rPr lang="en-US" sz="3600" dirty="0"/>
              <a:t>Song: He’s Still Working on Me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2"/>
            <a:ext cx="9144000" cy="5642113"/>
          </a:xfrm>
        </p:spPr>
        <p:txBody>
          <a:bodyPr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Video Goes Here</a:t>
            </a:r>
            <a:br>
              <a:rPr lang="en-US" sz="4400" dirty="0"/>
            </a:br>
            <a:r>
              <a:rPr lang="en-US" sz="4400" dirty="0"/>
              <a:t>Title: He’s Still Working on Me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Download Here: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https://youtu.be/qeOU3jspOfk</a:t>
            </a:r>
            <a:endParaRPr lang="en-US" dirty="0"/>
          </a:p>
          <a:p>
            <a:pPr marL="0" indent="0" algn="ctr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28653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4B3C1A-134E-4B86-AE4E-C5BF6438E7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1000"/>
                    </a14:imgEffect>
                    <a14:imgEffect>
                      <a14:colorTemperature colorTemp="2428"/>
                    </a14:imgEffect>
                    <a14:imgEffect>
                      <a14:saturation sat="199000"/>
                    </a14:imgEffect>
                    <a14:imgEffect>
                      <a14:brightnessContrast bright="8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01" t="13333" r="16399"/>
          <a:stretch/>
        </p:blipFill>
        <p:spPr>
          <a:xfrm>
            <a:off x="0" y="23036"/>
            <a:ext cx="6750737" cy="68349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2514600"/>
            <a:ext cx="4419600" cy="4419600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ts val="8200"/>
              </a:lnSpc>
              <a:buNone/>
            </a:pPr>
            <a:r>
              <a:rPr lang="en-US" sz="7200" dirty="0">
                <a:ln w="50800">
                  <a:solidFill>
                    <a:schemeClr val="bg2"/>
                  </a:solidFill>
                </a:ln>
                <a:effectLst>
                  <a:glow rad="203200">
                    <a:srgbClr val="7CFFFF"/>
                  </a:glow>
                </a:effectLst>
              </a:rPr>
              <a:t>He’s Still Working</a:t>
            </a:r>
            <a:r>
              <a:rPr lang="en-US" sz="7200" dirty="0">
                <a:ln w="41275">
                  <a:solidFill>
                    <a:schemeClr val="bg2"/>
                  </a:solidFill>
                </a:ln>
                <a:effectLst>
                  <a:glow rad="203200">
                    <a:srgbClr val="7CFFFF"/>
                  </a:glow>
                </a:effectLst>
              </a:rPr>
              <a:t> </a:t>
            </a:r>
            <a:r>
              <a:rPr lang="en-US" sz="9600" strike="sngStrike" dirty="0">
                <a:ln w="31750">
                  <a:noFill/>
                </a:ln>
                <a:effectLst/>
              </a:rPr>
              <a:t>on</a:t>
            </a:r>
            <a:r>
              <a:rPr lang="en-US" sz="7200" dirty="0">
                <a:ln w="31750">
                  <a:solidFill>
                    <a:schemeClr val="bg1"/>
                  </a:solidFill>
                </a:ln>
                <a:effectLst>
                  <a:glow rad="355600">
                    <a:srgbClr val="7CFFFF"/>
                  </a:glow>
                </a:effectLst>
              </a:rPr>
              <a:t> </a:t>
            </a:r>
            <a:r>
              <a:rPr lang="en-US" sz="7200" dirty="0">
                <a:ln w="50800">
                  <a:solidFill>
                    <a:schemeClr val="bg2"/>
                  </a:solidFill>
                </a:ln>
                <a:effectLst>
                  <a:glow rad="203200">
                    <a:srgbClr val="7CFFFF"/>
                  </a:glow>
                </a:effectLst>
              </a:rPr>
              <a:t>in Me</a:t>
            </a:r>
            <a:br>
              <a:rPr lang="en-US" sz="44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05977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6485E5-1B19-4604-A99A-F8F29E8603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0"/>
          <a:stretch/>
        </p:blipFill>
        <p:spPr>
          <a:xfrm>
            <a:off x="0" y="19974"/>
            <a:ext cx="9144000" cy="68380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228600"/>
            <a:ext cx="6172200" cy="6553200"/>
          </a:xfrm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sz="4400" dirty="0">
                <a:effectLst>
                  <a:glow rad="127000">
                    <a:srgbClr val="001322"/>
                  </a:glow>
                </a:effectLst>
              </a:rPr>
              <a:t>Everybody has DNA</a:t>
            </a:r>
          </a:p>
          <a:p>
            <a:pPr marL="0" indent="0">
              <a:buNone/>
            </a:pPr>
            <a:endParaRPr lang="en-US" sz="1200" dirty="0">
              <a:effectLst>
                <a:glow rad="127000">
                  <a:srgbClr val="001322"/>
                </a:glow>
              </a:effectLst>
            </a:endParaRPr>
          </a:p>
          <a:p>
            <a:pPr marL="0" indent="0">
              <a:buNone/>
            </a:pPr>
            <a:r>
              <a:rPr lang="en-US" sz="4400" dirty="0">
                <a:effectLst>
                  <a:glow rad="127000">
                    <a:srgbClr val="001322"/>
                  </a:glow>
                </a:effectLst>
              </a:rPr>
              <a:t>DNA is the tiny part of the human cell that contains all the information needed to make a person, a person.</a:t>
            </a:r>
          </a:p>
          <a:p>
            <a:pPr marL="0" indent="0">
              <a:buNone/>
            </a:pPr>
            <a:endParaRPr lang="en-US" sz="1400" dirty="0">
              <a:effectLst>
                <a:glow rad="127000">
                  <a:srgbClr val="001322"/>
                </a:glow>
              </a:effectLst>
            </a:endParaRPr>
          </a:p>
          <a:p>
            <a:pPr marL="0" indent="0">
              <a:buNone/>
            </a:pPr>
            <a:r>
              <a:rPr lang="en-US" sz="3600" dirty="0">
                <a:effectLst>
                  <a:glow rad="127000">
                    <a:srgbClr val="001322"/>
                  </a:glow>
                </a:effectLst>
              </a:rPr>
              <a:t>In the flesh, we are what is written in our DNA.  </a:t>
            </a:r>
          </a:p>
          <a:p>
            <a:pPr marL="0" indent="0" algn="ctr">
              <a:buNone/>
            </a:pPr>
            <a:br>
              <a:rPr lang="en-US" sz="4400" dirty="0">
                <a:effectLst>
                  <a:glow rad="127000">
                    <a:srgbClr val="001322"/>
                  </a:glow>
                </a:effectLst>
              </a:rPr>
            </a:br>
            <a:endParaRPr lang="en-US" dirty="0">
              <a:effectLst>
                <a:glow rad="127000">
                  <a:srgbClr val="001322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1637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generated with high confidence">
            <a:extLst>
              <a:ext uri="{FF2B5EF4-FFF2-40B4-BE49-F238E27FC236}">
                <a16:creationId xmlns:a16="http://schemas.microsoft.com/office/drawing/2014/main" id="{07318432-58AD-4C16-9C37-8297E01AD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4000"/>
                    </a14:imgEffect>
                    <a14:imgEffect>
                      <a14:brightnessContrast bright="2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562600"/>
            <a:ext cx="9012619" cy="1295400"/>
          </a:xfrm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sz="4000" dirty="0">
                <a:effectLst>
                  <a:glow rad="127000">
                    <a:schemeClr val="bg2"/>
                  </a:glow>
                </a:effectLst>
              </a:rPr>
              <a:t>Science is quickly learning to alter DNA by first snipping it…</a:t>
            </a:r>
          </a:p>
          <a:p>
            <a:pPr marL="0" indent="0" algn="ctr">
              <a:buNone/>
            </a:pPr>
            <a:br>
              <a:rPr lang="en-US" sz="44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849080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1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6|2.1|2.5|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3|1.2|1.3|1.3|1.4|1.4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1.3|1.6"/>
</p:tagLst>
</file>

<file path=ppt/theme/theme1.xml><?xml version="1.0" encoding="utf-8"?>
<a:theme xmlns:a="http://schemas.openxmlformats.org/drawingml/2006/main" name="Refined">
  <a:themeElements>
    <a:clrScheme name="Refined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Refined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3353</TotalTime>
  <Words>1663</Words>
  <Application>Microsoft Office PowerPoint</Application>
  <PresentationFormat>On-screen Show (4:3)</PresentationFormat>
  <Paragraphs>198</Paragraphs>
  <Slides>58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6" baseType="lpstr">
      <vt:lpstr>Aharoni</vt:lpstr>
      <vt:lpstr>-apple-system</vt:lpstr>
      <vt:lpstr>Arial</vt:lpstr>
      <vt:lpstr>Calibri</vt:lpstr>
      <vt:lpstr>Times New Roman</vt:lpstr>
      <vt:lpstr>Verdana</vt:lpstr>
      <vt:lpstr>Wingdings</vt:lpstr>
      <vt:lpstr>Refined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Song: He’s Still Working on Me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Song: I AM New </vt:lpstr>
      <vt:lpstr>PowerPoint Presentation</vt:lpstr>
      <vt:lpstr>PowerPoint Presentation</vt:lpstr>
      <vt:lpstr>What is the Sinner‘s Prayer?</vt:lpstr>
      <vt:lpstr>A prayer of faith  Pray this prayer if :</vt:lpstr>
      <vt:lpstr>We Declare Our Faith Publicly Because  Jesus Declared His LOVE Publicly</vt:lpstr>
      <vt:lpstr>PowerPoint Presentation</vt:lpstr>
      <vt:lpstr>The Prayer of a Sinner Turning to Jesus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Campaign Kerusso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Page</dc:title>
  <dc:creator>Therese Greenberg</dc:creator>
  <cp:lastModifiedBy>Harold Greenberg</cp:lastModifiedBy>
  <cp:revision>455</cp:revision>
  <dcterms:created xsi:type="dcterms:W3CDTF">2012-08-28T02:53:07Z</dcterms:created>
  <dcterms:modified xsi:type="dcterms:W3CDTF">2018-09-24T15:34:32Z</dcterms:modified>
</cp:coreProperties>
</file>